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8" r:id="rId3"/>
    <p:sldId id="259" r:id="rId4"/>
    <p:sldId id="302" r:id="rId5"/>
    <p:sldId id="293" r:id="rId6"/>
    <p:sldId id="303" r:id="rId7"/>
    <p:sldId id="334" r:id="rId8"/>
    <p:sldId id="335" r:id="rId9"/>
    <p:sldId id="344" r:id="rId10"/>
    <p:sldId id="301" r:id="rId11"/>
    <p:sldId id="337" r:id="rId12"/>
    <p:sldId id="338" r:id="rId13"/>
    <p:sldId id="351" r:id="rId14"/>
    <p:sldId id="345" r:id="rId15"/>
    <p:sldId id="340" r:id="rId16"/>
    <p:sldId id="341" r:id="rId17"/>
    <p:sldId id="350" r:id="rId18"/>
    <p:sldId id="353" r:id="rId19"/>
    <p:sldId id="346" r:id="rId20"/>
    <p:sldId id="343" r:id="rId21"/>
    <p:sldId id="311" r:id="rId22"/>
    <p:sldId id="330" r:id="rId23"/>
    <p:sldId id="358" r:id="rId24"/>
    <p:sldId id="360" r:id="rId25"/>
    <p:sldId id="361" r:id="rId26"/>
    <p:sldId id="362" r:id="rId27"/>
    <p:sldId id="287" r:id="rId28"/>
    <p:sldId id="363" r:id="rId29"/>
    <p:sldId id="365" r:id="rId30"/>
    <p:sldId id="364" r:id="rId31"/>
    <p:sldId id="355" r:id="rId32"/>
    <p:sldId id="354" r:id="rId33"/>
    <p:sldId id="322" r:id="rId34"/>
    <p:sldId id="348"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2"/>
    <p:restoredTop sz="78090"/>
  </p:normalViewPr>
  <p:slideViewPr>
    <p:cSldViewPr snapToGrid="0">
      <p:cViewPr varScale="1">
        <p:scale>
          <a:sx n="116" d="100"/>
          <a:sy n="116" d="100"/>
        </p:scale>
        <p:origin x="20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675EF-EE83-6445-8C61-B80398BC9838}" type="datetimeFigureOut">
              <a:rPr kumimoji="1" lang="ja-JP" altLang="en-US" smtClean="0"/>
              <a:t>2024/1/28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03704-7923-6F4F-AF1B-E47CDEE83E26}" type="slidenum">
              <a:rPr kumimoji="1" lang="ja-JP" altLang="en-US" smtClean="0"/>
              <a:t>‹#›</a:t>
            </a:fld>
            <a:endParaRPr kumimoji="1" lang="ja-JP" altLang="en-US"/>
          </a:p>
        </p:txBody>
      </p:sp>
    </p:spTree>
    <p:extLst>
      <p:ext uri="{BB962C8B-B14F-4D97-AF65-F5344CB8AC3E}">
        <p14:creationId xmlns:p14="http://schemas.microsoft.com/office/powerpoint/2010/main" val="2248152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a:t>
            </a:fld>
            <a:endParaRPr kumimoji="1" lang="ja-JP" altLang="en-US"/>
          </a:p>
        </p:txBody>
      </p:sp>
    </p:spTree>
    <p:extLst>
      <p:ext uri="{BB962C8B-B14F-4D97-AF65-F5344CB8AC3E}">
        <p14:creationId xmlns:p14="http://schemas.microsoft.com/office/powerpoint/2010/main" val="3970759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170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700820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78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654153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837541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15</a:t>
            </a:fld>
            <a:endParaRPr kumimoji="1" lang="ja-JP" altLang="en-US"/>
          </a:p>
        </p:txBody>
      </p:sp>
    </p:spTree>
    <p:extLst>
      <p:ext uri="{BB962C8B-B14F-4D97-AF65-F5344CB8AC3E}">
        <p14:creationId xmlns:p14="http://schemas.microsoft.com/office/powerpoint/2010/main" val="312708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16</a:t>
            </a:fld>
            <a:endParaRPr kumimoji="1" lang="ja-JP" altLang="en-US"/>
          </a:p>
        </p:txBody>
      </p:sp>
    </p:spTree>
    <p:extLst>
      <p:ext uri="{BB962C8B-B14F-4D97-AF65-F5344CB8AC3E}">
        <p14:creationId xmlns:p14="http://schemas.microsoft.com/office/powerpoint/2010/main" val="229201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mc:Choice>
        <mc:Fallback xmlns="">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RSCCMM</a:t>
                </a:r>
                <a:r>
                  <a:rPr kumimoji="1" lang="ja-JP" altLang="en-US" sz="1200" kern="1200">
                    <a:solidFill>
                      <a:schemeClr val="tx1"/>
                    </a:solidFill>
                    <a:effectLst/>
                    <a:latin typeface="+mn-lt"/>
                    <a:ea typeface="+mn-ea"/>
                    <a:cs typeface="+mn-cs"/>
                  </a:rPr>
                  <a:t>法を適用するにあたって，対象空間を粒状化するために二項関係を定義する必要がありますが，</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今回は負の交差エントロピーに基づく二項関係を使用しました．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交差エントロピーとは</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つの確率分布の非類似度尺度で，</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共起関係行列の各列、すなわち各ユーザーごとに正規化を行うことで、各ユーザーの共起情報を確率分布とみなすことができます。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indent="0">
                  <a:buNone/>
                </a:pPr>
                <a:r>
                  <a:rPr lang="ja-JP" altLang="en-US" sz="1200" dirty="0">
                    <a:latin typeface="Meiryo" panose="020B0604030504040204" pitchFamily="34" charset="-128"/>
                    <a:ea typeface="Meiryo" panose="020B0604030504040204" pitchFamily="34" charset="-128"/>
                  </a:rPr>
                  <a:t>各ユーザーの特徴を表す確率分布から，対象間の負の交差エントロピーを計算し，</a:t>
                </a:r>
                <a:endParaRPr lang="en-US" altLang="ja-JP" sz="1200" dirty="0">
                  <a:latin typeface="Meiryo" panose="020B0604030504040204" pitchFamily="34" charset="-128"/>
                  <a:ea typeface="Meiryo" panose="020B0604030504040204" pitchFamily="34" charset="-128"/>
                </a:endParaRPr>
              </a:p>
              <a:p>
                <a:pPr marL="0" indent="0">
                  <a:buNone/>
                </a:pPr>
                <a:r>
                  <a:rPr lang="ja-JP" altLang="en-US" sz="1200" b="0" dirty="0">
                    <a:latin typeface="Meiryo" panose="020B0604030504040204" pitchFamily="34" charset="-128"/>
                    <a:ea typeface="Meiryo" panose="020B0604030504040204" pitchFamily="34" charset="-128"/>
                  </a:rPr>
                  <a:t>閾値 </a:t>
                </a:r>
                <a:r>
                  <a:rPr lang="en-US" altLang="ja-JP" sz="1200" b="0" i="0" dirty="0">
                    <a:latin typeface="Cambria Math" panose="02040503050406030204" pitchFamily="18" charset="0"/>
                    <a:ea typeface="Meiryo" panose="020B0604030504040204" pitchFamily="34" charset="-128"/>
                  </a:rPr>
                  <a:t>𝛿</a:t>
                </a:r>
                <a:r>
                  <a:rPr lang="ja-JP" altLang="en-US" sz="1200" b="0" i="0" dirty="0">
                    <a:latin typeface="Cambria Math" panose="02040503050406030204" pitchFamily="18" charset="0"/>
                    <a:ea typeface="Meiryo" panose="020B0604030504040204" pitchFamily="34" charset="-128"/>
                  </a:rPr>
                  <a:t> </a:t>
                </a:r>
                <a:r>
                  <a:rPr lang="ja-JP" altLang="en-US" sz="1200" dirty="0">
                    <a:latin typeface="Meiryo" panose="020B0604030504040204" pitchFamily="34" charset="-128"/>
                    <a:ea typeface="Meiryo" panose="020B0604030504040204" pitchFamily="34" charset="-128"/>
                  </a:rPr>
                  <a:t>を設定して</a:t>
                </a:r>
                <a:r>
                  <a:rPr kumimoji="1" lang="ja-JP" altLang="en-US" sz="1200" dirty="0">
                    <a:latin typeface="Meiryo" panose="020B0604030504040204" pitchFamily="34" charset="-128"/>
                    <a:ea typeface="Meiryo" panose="020B0604030504040204" pitchFamily="34" charset="-128"/>
                  </a:rPr>
                  <a:t>対象間の二項関係を設定する</a:t>
                </a:r>
                <a:endParaRPr kumimoji="1" lang="en-US" altLang="ja-JP" sz="1200" kern="1200" dirty="0">
                  <a:solidFill>
                    <a:schemeClr val="tx1"/>
                  </a:solidFill>
                  <a:effectLst/>
                  <a:latin typeface="+mn-lt"/>
                  <a:ea typeface="+mn-ea"/>
                  <a:cs typeface="+mn-cs"/>
                </a:endParaRPr>
              </a:p>
            </p:txBody>
          </p:sp>
        </mc:Fallback>
      </mc:AlternateContent>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17</a:t>
            </a:fld>
            <a:endParaRPr kumimoji="1" lang="ja-JP" altLang="en-US"/>
          </a:p>
        </p:txBody>
      </p:sp>
    </p:spTree>
    <p:extLst>
      <p:ext uri="{BB962C8B-B14F-4D97-AF65-F5344CB8AC3E}">
        <p14:creationId xmlns:p14="http://schemas.microsoft.com/office/powerpoint/2010/main" val="188954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800" dirty="0">
              <a:effectLst/>
              <a:latin typeface="HaranoAjiMincho-Regular-Identity-H"/>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18</a:t>
            </a:fld>
            <a:endParaRPr kumimoji="1" lang="ja-JP" altLang="en-US"/>
          </a:p>
        </p:txBody>
      </p:sp>
    </p:spTree>
    <p:extLst>
      <p:ext uri="{BB962C8B-B14F-4D97-AF65-F5344CB8AC3E}">
        <p14:creationId xmlns:p14="http://schemas.microsoft.com/office/powerpoint/2010/main" val="149981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19</a:t>
            </a:fld>
            <a:endParaRPr kumimoji="1" lang="ja-JP" altLang="en-US"/>
          </a:p>
        </p:txBody>
      </p:sp>
    </p:spTree>
    <p:extLst>
      <p:ext uri="{BB962C8B-B14F-4D97-AF65-F5344CB8AC3E}">
        <p14:creationId xmlns:p14="http://schemas.microsoft.com/office/powerpoint/2010/main" val="3526440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a:t>
            </a:fld>
            <a:endParaRPr kumimoji="1" lang="ja-JP" altLang="en-US"/>
          </a:p>
        </p:txBody>
      </p:sp>
    </p:spTree>
    <p:extLst>
      <p:ext uri="{BB962C8B-B14F-4D97-AF65-F5344CB8AC3E}">
        <p14:creationId xmlns:p14="http://schemas.microsoft.com/office/powerpoint/2010/main" val="56068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20</a:t>
            </a:fld>
            <a:endParaRPr kumimoji="1" lang="ja-JP" altLang="en-US"/>
          </a:p>
        </p:txBody>
      </p:sp>
    </p:spTree>
    <p:extLst>
      <p:ext uri="{BB962C8B-B14F-4D97-AF65-F5344CB8AC3E}">
        <p14:creationId xmlns:p14="http://schemas.microsoft.com/office/powerpoint/2010/main" val="82534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21</a:t>
            </a:fld>
            <a:endParaRPr kumimoji="1" lang="ja-JP" altLang="en-US"/>
          </a:p>
        </p:txBody>
      </p:sp>
    </p:spTree>
    <p:extLst>
      <p:ext uri="{BB962C8B-B14F-4D97-AF65-F5344CB8AC3E}">
        <p14:creationId xmlns:p14="http://schemas.microsoft.com/office/powerpoint/2010/main" val="348463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6219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23</a:t>
            </a:fld>
            <a:endParaRPr kumimoji="1" lang="ja-JP" altLang="en-US"/>
          </a:p>
        </p:txBody>
      </p:sp>
    </p:spTree>
    <p:extLst>
      <p:ext uri="{BB962C8B-B14F-4D97-AF65-F5344CB8AC3E}">
        <p14:creationId xmlns:p14="http://schemas.microsoft.com/office/powerpoint/2010/main" val="106988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74206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25</a:t>
            </a:fld>
            <a:endParaRPr kumimoji="1" lang="ja-JP" altLang="en-US"/>
          </a:p>
        </p:txBody>
      </p:sp>
    </p:spTree>
    <p:extLst>
      <p:ext uri="{BB962C8B-B14F-4D97-AF65-F5344CB8AC3E}">
        <p14:creationId xmlns:p14="http://schemas.microsoft.com/office/powerpoint/2010/main" val="2802768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26</a:t>
            </a:fld>
            <a:endParaRPr kumimoji="1" lang="ja-JP" altLang="en-US"/>
          </a:p>
        </p:txBody>
      </p:sp>
    </p:spTree>
    <p:extLst>
      <p:ext uri="{BB962C8B-B14F-4D97-AF65-F5344CB8AC3E}">
        <p14:creationId xmlns:p14="http://schemas.microsoft.com/office/powerpoint/2010/main" val="116752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27</a:t>
            </a:fld>
            <a:endParaRPr kumimoji="1" lang="ja-JP" altLang="en-US"/>
          </a:p>
        </p:txBody>
      </p:sp>
    </p:spTree>
    <p:extLst>
      <p:ext uri="{BB962C8B-B14F-4D97-AF65-F5344CB8AC3E}">
        <p14:creationId xmlns:p14="http://schemas.microsoft.com/office/powerpoint/2010/main" val="3681533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28</a:t>
            </a:fld>
            <a:endParaRPr kumimoji="1" lang="ja-JP" altLang="en-US"/>
          </a:p>
        </p:txBody>
      </p:sp>
    </p:spTree>
    <p:extLst>
      <p:ext uri="{BB962C8B-B14F-4D97-AF65-F5344CB8AC3E}">
        <p14:creationId xmlns:p14="http://schemas.microsoft.com/office/powerpoint/2010/main" val="4239685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8844-9E6D-1440-B6C6-2310D1B06B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886F21-FA3B-6C0A-A761-52F25060DE1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039679-99F4-1154-B12A-6A9761A72D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latin typeface="Meiryo" panose="020B0604030504040204" pitchFamily="34" charset="-128"/>
              <a:ea typeface="Meiryo" panose="020B0604030504040204"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F85FA9FB-7200-36BA-9FF4-7FF50418E112}"/>
              </a:ext>
            </a:extLst>
          </p:cNvPr>
          <p:cNvSpPr>
            <a:spLocks noGrp="1"/>
          </p:cNvSpPr>
          <p:nvPr>
            <p:ph type="sldNum" sz="quarter" idx="5"/>
          </p:nvPr>
        </p:nvSpPr>
        <p:spPr/>
        <p:txBody>
          <a:bodyPr/>
          <a:lstStyle/>
          <a:p>
            <a:fld id="{2CDC27DC-3B64-1E41-B98D-829F26A9EBF7}" type="slidenum">
              <a:rPr kumimoji="1" lang="ja-JP" altLang="en-US" smtClean="0"/>
              <a:t>29</a:t>
            </a:fld>
            <a:endParaRPr kumimoji="1" lang="ja-JP" altLang="en-US"/>
          </a:p>
        </p:txBody>
      </p:sp>
    </p:spTree>
    <p:extLst>
      <p:ext uri="{BB962C8B-B14F-4D97-AF65-F5344CB8AC3E}">
        <p14:creationId xmlns:p14="http://schemas.microsoft.com/office/powerpoint/2010/main" val="297993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a:t>
            </a:fld>
            <a:endParaRPr kumimoji="1" lang="ja-JP" altLang="en-US"/>
          </a:p>
        </p:txBody>
      </p:sp>
    </p:spTree>
    <p:extLst>
      <p:ext uri="{BB962C8B-B14F-4D97-AF65-F5344CB8AC3E}">
        <p14:creationId xmlns:p14="http://schemas.microsoft.com/office/powerpoint/2010/main" val="2251860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31</a:t>
            </a:fld>
            <a:endParaRPr kumimoji="1" lang="ja-JP" altLang="en-US"/>
          </a:p>
        </p:txBody>
      </p:sp>
    </p:spTree>
    <p:extLst>
      <p:ext uri="{BB962C8B-B14F-4D97-AF65-F5344CB8AC3E}">
        <p14:creationId xmlns:p14="http://schemas.microsoft.com/office/powerpoint/2010/main" val="3292851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32</a:t>
            </a:fld>
            <a:endParaRPr kumimoji="1" lang="ja-JP" altLang="en-US"/>
          </a:p>
        </p:txBody>
      </p:sp>
    </p:spTree>
    <p:extLst>
      <p:ext uri="{BB962C8B-B14F-4D97-AF65-F5344CB8AC3E}">
        <p14:creationId xmlns:p14="http://schemas.microsoft.com/office/powerpoint/2010/main" val="716670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33</a:t>
            </a:fld>
            <a:endParaRPr kumimoji="1" lang="ja-JP" altLang="en-US"/>
          </a:p>
        </p:txBody>
      </p:sp>
    </p:spTree>
    <p:extLst>
      <p:ext uri="{BB962C8B-B14F-4D97-AF65-F5344CB8AC3E}">
        <p14:creationId xmlns:p14="http://schemas.microsoft.com/office/powerpoint/2010/main" val="2541203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34</a:t>
            </a:fld>
            <a:endParaRPr kumimoji="1" lang="ja-JP" altLang="en-US"/>
          </a:p>
        </p:txBody>
      </p:sp>
    </p:spTree>
    <p:extLst>
      <p:ext uri="{BB962C8B-B14F-4D97-AF65-F5344CB8AC3E}">
        <p14:creationId xmlns:p14="http://schemas.microsoft.com/office/powerpoint/2010/main" val="361786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C27DC-3B64-1E41-B98D-829F26A9EBF7}"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8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5</a:t>
            </a:fld>
            <a:endParaRPr kumimoji="1" lang="ja-JP" altLang="en-US"/>
          </a:p>
        </p:txBody>
      </p:sp>
    </p:spTree>
    <p:extLst>
      <p:ext uri="{BB962C8B-B14F-4D97-AF65-F5344CB8AC3E}">
        <p14:creationId xmlns:p14="http://schemas.microsoft.com/office/powerpoint/2010/main" val="188317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6</a:t>
            </a:fld>
            <a:endParaRPr kumimoji="1" lang="ja-JP" altLang="en-US"/>
          </a:p>
        </p:txBody>
      </p:sp>
    </p:spTree>
    <p:extLst>
      <p:ext uri="{BB962C8B-B14F-4D97-AF65-F5344CB8AC3E}">
        <p14:creationId xmlns:p14="http://schemas.microsoft.com/office/powerpoint/2010/main" val="417856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7</a:t>
            </a:fld>
            <a:endParaRPr kumimoji="1" lang="ja-JP" altLang="en-US"/>
          </a:p>
        </p:txBody>
      </p:sp>
    </p:spTree>
    <p:extLst>
      <p:ext uri="{BB962C8B-B14F-4D97-AF65-F5344CB8AC3E}">
        <p14:creationId xmlns:p14="http://schemas.microsoft.com/office/powerpoint/2010/main" val="240252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8</a:t>
            </a:fld>
            <a:endParaRPr kumimoji="1" lang="ja-JP" altLang="en-US"/>
          </a:p>
        </p:txBody>
      </p:sp>
    </p:spTree>
    <p:extLst>
      <p:ext uri="{BB962C8B-B14F-4D97-AF65-F5344CB8AC3E}">
        <p14:creationId xmlns:p14="http://schemas.microsoft.com/office/powerpoint/2010/main" val="289730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CDC27DC-3B64-1E41-B98D-829F26A9EBF7}" type="slidenum">
              <a:rPr kumimoji="1" lang="ja-JP" altLang="en-US" smtClean="0"/>
              <a:t>9</a:t>
            </a:fld>
            <a:endParaRPr kumimoji="1" lang="ja-JP" altLang="en-US"/>
          </a:p>
        </p:txBody>
      </p:sp>
    </p:spTree>
    <p:extLst>
      <p:ext uri="{BB962C8B-B14F-4D97-AF65-F5344CB8AC3E}">
        <p14:creationId xmlns:p14="http://schemas.microsoft.com/office/powerpoint/2010/main" val="403732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03469-E2CE-FDF6-7A0C-BBC67BA8A0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3490A28-CFCF-58FB-A1BA-9B383C9127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25D346-ABB7-EDB3-86B6-0A9EA3A74600}"/>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67C2FC38-B47B-BADB-7035-ACFE24CB07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1B502-B138-1E31-2EFB-ECACDEAB6C60}"/>
              </a:ext>
            </a:extLst>
          </p:cNvPr>
          <p:cNvSpPr>
            <a:spLocks noGrp="1"/>
          </p:cNvSpPr>
          <p:nvPr>
            <p:ph type="sldNum" sz="quarter" idx="12"/>
          </p:nvPr>
        </p:nvSpPr>
        <p:spPr>
          <a:xfrm>
            <a:off x="9289030" y="6356350"/>
            <a:ext cx="2743200" cy="365125"/>
          </a:xfrm>
        </p:spPr>
        <p:txBody>
          <a:bodyPr/>
          <a:lstStyle>
            <a:lvl1pPr>
              <a:defRPr sz="2000"/>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355741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4D0596-31AF-6D61-3A77-CB34CF145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0E3A6CF-060A-A7BD-AE6A-D1952DC06B8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700CC0-33E6-CF76-58C5-2C2BAF1BF819}"/>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4BF78376-4B34-F956-3931-B186B22B70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BDB5CE-513F-3AE3-B8C1-4A7ECC5AFE7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63882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0B52C8-66D0-F395-EC77-986D027854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E335384-38D0-1BF5-869A-2A0BA4348AB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71CC87-43F4-B0EF-B2C5-73F46DE0D213}"/>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4C66F98B-50FF-CC67-E9D0-F047C1FA10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044EC4-CDE1-D4F0-B40A-6BE61C0C03E7}"/>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5014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81ABC-9C20-EE6A-8A88-95C3906927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DA2153-351B-1557-DFC7-5341A40193E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604F14-BD22-85A9-6765-3B2B3804290F}"/>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1D0DBBFB-CE86-E54F-4634-E70240FC99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A68DB4-3153-4B8E-F9E9-C2F0F17A6899}"/>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340462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038BD-4944-C303-B239-C174F2C86C6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06418C-7601-D543-1F52-3B825493A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B47554C-5DC1-63C8-C58E-9622D3E18DBB}"/>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9D0A3580-134B-1A69-0F33-E30850DD01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4FC07F-9C06-419D-F64E-B6C71B9BC4D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40200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EF55A-E48A-7832-1B55-909FB37FA3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4FCCFEC-7D87-AC34-A4C4-0957CE75250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0404DF-1794-1AE2-1EB8-0A03224CA6A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DAD10FC-DF13-A28C-661B-C57AF76D236A}"/>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F5EA3933-78D3-28AD-0EDF-B253B3E099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094E9E-E15E-D408-D41B-13EC34C45BB1}"/>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92511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37C26-5536-7C1B-527A-501A4ABAC46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0482DC-681E-7AFF-8128-1D1123FA9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6842510-EC09-6EC3-BC33-563E7742B30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3A4019-3997-D903-8B90-32A210BC8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66384B-ACA5-D0E8-A30C-B451E76554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4EED98-C2B8-D82C-B12F-196D5AB84795}"/>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8" name="フッター プレースホルダー 7">
            <a:extLst>
              <a:ext uri="{FF2B5EF4-FFF2-40B4-BE49-F238E27FC236}">
                <a16:creationId xmlns:a16="http://schemas.microsoft.com/office/drawing/2014/main" id="{82FFDF9C-0D46-EF33-C0A9-69EE02969B1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5FD92EA-FBB6-491A-F495-163C8D7CF733}"/>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1275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66AD4-0BF3-A837-EB47-D80A7975984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B130BC-6C86-1B40-B2FF-5F66FE5CBD2D}"/>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4" name="フッター プレースホルダー 3">
            <a:extLst>
              <a:ext uri="{FF2B5EF4-FFF2-40B4-BE49-F238E27FC236}">
                <a16:creationId xmlns:a16="http://schemas.microsoft.com/office/drawing/2014/main" id="{68536E4F-9FF9-5BA5-1229-634C150E78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E643F47-C2FC-4483-A2BE-13FBF306E2D6}"/>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565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5C49B18-326C-4F1A-C879-A0C216384240}"/>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3" name="フッター プレースホルダー 2">
            <a:extLst>
              <a:ext uri="{FF2B5EF4-FFF2-40B4-BE49-F238E27FC236}">
                <a16:creationId xmlns:a16="http://schemas.microsoft.com/office/drawing/2014/main" id="{10587503-1F95-FD63-1940-A3AC344EF8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4BCABCD-B62C-3C16-1665-0786547EBD92}"/>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9951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69978-70AD-5F76-4B9B-9D4FEB1540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EB6B4-9906-B743-3C49-DC8A29F8C5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AB34CC5-EAC7-D5CA-4B40-737395852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978B65-E117-A7CD-29B9-BC28371B85AA}"/>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D8ACAE3F-C492-03FC-B7F0-AD44F365EE8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A281D4-E199-359B-2A23-35F47B21708C}"/>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11261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99870-91D8-04E7-F301-2914305AAA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656A49C-4576-62EA-EC3C-5597297BE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EE9DD6-43EF-CFDD-A5A3-D2F6DC477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F1D1FE-5EB5-089C-D654-2C8F39EE5BB8}"/>
              </a:ext>
            </a:extLst>
          </p:cNvPr>
          <p:cNvSpPr>
            <a:spLocks noGrp="1"/>
          </p:cNvSpPr>
          <p:nvPr>
            <p:ph type="dt" sz="half" idx="10"/>
          </p:nvPr>
        </p:nvSpPr>
        <p:spPr/>
        <p:txBody>
          <a:bodyPr/>
          <a:lstStyle/>
          <a:p>
            <a:fld id="{F25A93A7-97F1-8F4C-934E-F3F2832EA965}" type="datetimeFigureOut">
              <a:rPr kumimoji="1" lang="ja-JP" altLang="en-US" smtClean="0"/>
              <a:t>2024/1/28</a:t>
            </a:fld>
            <a:endParaRPr kumimoji="1" lang="ja-JP" altLang="en-US"/>
          </a:p>
        </p:txBody>
      </p:sp>
      <p:sp>
        <p:nvSpPr>
          <p:cNvPr id="6" name="フッター プレースホルダー 5">
            <a:extLst>
              <a:ext uri="{FF2B5EF4-FFF2-40B4-BE49-F238E27FC236}">
                <a16:creationId xmlns:a16="http://schemas.microsoft.com/office/drawing/2014/main" id="{EC789F6D-8492-4F18-6CEE-19D73E508A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FF8A24-74F5-6EC5-5FF8-C81B3C2BAE0B}"/>
              </a:ext>
            </a:extLst>
          </p:cNvPr>
          <p:cNvSpPr>
            <a:spLocks noGrp="1"/>
          </p:cNvSpPr>
          <p:nvPr>
            <p:ph type="sldNum" sz="quarter" idx="12"/>
          </p:nvPr>
        </p:nvSpPr>
        <p:spPr/>
        <p:txBody>
          <a:bodyPr/>
          <a:lstStyle/>
          <a:p>
            <a:fld id="{2E3BF9CB-CB48-9044-A60D-2529E8795C1F}" type="slidenum">
              <a:rPr kumimoji="1" lang="ja-JP" altLang="en-US" smtClean="0"/>
              <a:t>‹#›</a:t>
            </a:fld>
            <a:endParaRPr kumimoji="1" lang="ja-JP" altLang="en-US"/>
          </a:p>
        </p:txBody>
      </p:sp>
    </p:spTree>
    <p:extLst>
      <p:ext uri="{BB962C8B-B14F-4D97-AF65-F5344CB8AC3E}">
        <p14:creationId xmlns:p14="http://schemas.microsoft.com/office/powerpoint/2010/main" val="251274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DA37DE9-E5D0-BB11-D45C-4114A688F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22AC27-8885-A6BB-0CF7-30576F712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30609-9505-0E20-EF9A-3D410A818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A93A7-97F1-8F4C-934E-F3F2832EA965}" type="datetimeFigureOut">
              <a:rPr kumimoji="1" lang="ja-JP" altLang="en-US" smtClean="0"/>
              <a:t>2024/1/28</a:t>
            </a:fld>
            <a:endParaRPr kumimoji="1" lang="ja-JP" altLang="en-US"/>
          </a:p>
        </p:txBody>
      </p:sp>
      <p:sp>
        <p:nvSpPr>
          <p:cNvPr id="5" name="フッター プレースホルダー 4">
            <a:extLst>
              <a:ext uri="{FF2B5EF4-FFF2-40B4-BE49-F238E27FC236}">
                <a16:creationId xmlns:a16="http://schemas.microsoft.com/office/drawing/2014/main" id="{86FF14AD-98F9-5475-5175-1F945BB092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1003E6D-0475-6280-8E63-89A613D8B741}"/>
              </a:ext>
            </a:extLst>
          </p:cNvPr>
          <p:cNvSpPr>
            <a:spLocks noGrp="1"/>
          </p:cNvSpPr>
          <p:nvPr>
            <p:ph type="sldNum" sz="quarter" idx="4"/>
          </p:nvPr>
        </p:nvSpPr>
        <p:spPr>
          <a:xfrm>
            <a:off x="9318524"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E3BF9CB-CB48-9044-A60D-2529E8795C1F}" type="slidenum">
              <a:rPr lang="ja-JP" altLang="en-US" smtClean="0"/>
              <a:pPr/>
              <a:t>‹#›</a:t>
            </a:fld>
            <a:endParaRPr lang="ja-JP" altLang="en-US"/>
          </a:p>
        </p:txBody>
      </p:sp>
    </p:spTree>
    <p:extLst>
      <p:ext uri="{BB962C8B-B14F-4D97-AF65-F5344CB8AC3E}">
        <p14:creationId xmlns:p14="http://schemas.microsoft.com/office/powerpoint/2010/main" val="189880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AA85BA3-631A-AC47-8DBD-BA26ED9EA6E8}"/>
              </a:ext>
            </a:extLst>
          </p:cNvPr>
          <p:cNvSpPr/>
          <p:nvPr/>
        </p:nvSpPr>
        <p:spPr>
          <a:xfrm>
            <a:off x="0" y="0"/>
            <a:ext cx="12192000" cy="487082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B8BBD8DD-E053-EC48-8F68-03E42EBB6514}"/>
              </a:ext>
            </a:extLst>
          </p:cNvPr>
          <p:cNvSpPr>
            <a:spLocks noGrp="1"/>
          </p:cNvSpPr>
          <p:nvPr>
            <p:ph type="ctrTitle"/>
          </p:nvPr>
        </p:nvSpPr>
        <p:spPr>
          <a:xfrm>
            <a:off x="424297" y="1696278"/>
            <a:ext cx="11343406" cy="1988364"/>
          </a:xfrm>
        </p:spPr>
        <p:txBody>
          <a:bodyPr anchor="b">
            <a:normAutofit/>
          </a:bodyPr>
          <a:lstStyle/>
          <a:p>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粒状性を考慮したラフ集合</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ベ</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ースの</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混合多項分布型共クラスタリン</a:t>
            </a:r>
            <a:r>
              <a:rPr lang="ja-JP" altLang="en-US" sz="3600" b="1" dirty="0" err="1">
                <a:solidFill>
                  <a:schemeClr val="bg1"/>
                </a:solidFill>
                <a:effectLst/>
                <a:latin typeface="Meiryo" panose="020B0604030504040204" pitchFamily="34" charset="-128"/>
                <a:ea typeface="Meiryo" panose="020B0604030504040204" pitchFamily="34" charset="-128"/>
                <a:cs typeface="Arial" panose="020B0604020202020204" pitchFamily="34" charset="0"/>
              </a:rPr>
              <a:t>グに</a:t>
            </a: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基づく</a:t>
            </a:r>
            <a:br>
              <a:rPr lang="en-US" altLang="ja-JP"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br>
            <a:r>
              <a:rPr lang="ja-JP" altLang="en-US" sz="3600" b="1" dirty="0">
                <a:solidFill>
                  <a:schemeClr val="bg1"/>
                </a:solidFill>
                <a:effectLst/>
                <a:latin typeface="Meiryo" panose="020B0604030504040204" pitchFamily="34" charset="-128"/>
                <a:ea typeface="Meiryo" panose="020B0604030504040204" pitchFamily="34" charset="-128"/>
                <a:cs typeface="Arial" panose="020B0604020202020204" pitchFamily="34" charset="0"/>
              </a:rPr>
              <a:t>協調フィルタリング </a:t>
            </a:r>
            <a:endParaRPr lang="ja-JP" altLang="en-US" sz="3600" b="1"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3" name="字幕 2">
            <a:extLst>
              <a:ext uri="{FF2B5EF4-FFF2-40B4-BE49-F238E27FC236}">
                <a16:creationId xmlns:a16="http://schemas.microsoft.com/office/drawing/2014/main" id="{B6258AE3-B3C9-8947-A5B0-1EECD2CC10CA}"/>
              </a:ext>
            </a:extLst>
          </p:cNvPr>
          <p:cNvSpPr>
            <a:spLocks noGrp="1"/>
          </p:cNvSpPr>
          <p:nvPr>
            <p:ph type="subTitle" idx="1"/>
          </p:nvPr>
        </p:nvSpPr>
        <p:spPr>
          <a:xfrm>
            <a:off x="298580" y="4870824"/>
            <a:ext cx="11058054" cy="1458258"/>
          </a:xfrm>
        </p:spPr>
        <p:txBody>
          <a:bodyPr anchor="ctr">
            <a:normAutofit/>
          </a:bodyPr>
          <a:lstStyle/>
          <a:p>
            <a:pPr algn="r"/>
            <a:r>
              <a:rPr lang="ja-JP" altLang="en-US" sz="2800">
                <a:latin typeface="Meiryo" panose="020B0604030504040204" pitchFamily="34" charset="-128"/>
                <a:ea typeface="Meiryo" panose="020B0604030504040204" pitchFamily="34" charset="-128"/>
                <a:cs typeface="Arial" panose="020B0604020202020204" pitchFamily="34" charset="0"/>
              </a:rPr>
              <a:t>人間情報システム研究グループ</a:t>
            </a:r>
            <a:endParaRPr lang="en-US" altLang="ja-JP" sz="2800" dirty="0">
              <a:latin typeface="Meiryo" panose="020B0604030504040204" pitchFamily="34" charset="-128"/>
              <a:ea typeface="Meiryo" panose="020B0604030504040204" pitchFamily="34" charset="-128"/>
              <a:cs typeface="Arial" panose="020B0604020202020204" pitchFamily="34" charset="0"/>
            </a:endParaRPr>
          </a:p>
          <a:p>
            <a:pPr algn="r"/>
            <a:r>
              <a:rPr lang="en-US" altLang="ja-JP" sz="2800" dirty="0">
                <a:latin typeface="Meiryo" panose="020B0604030504040204" pitchFamily="34" charset="-128"/>
                <a:ea typeface="Meiryo" panose="020B0604030504040204" pitchFamily="34" charset="-128"/>
                <a:cs typeface="Arial" panose="020B0604020202020204" pitchFamily="34" charset="0"/>
              </a:rPr>
              <a:t>BGA22050 </a:t>
            </a:r>
            <a:r>
              <a:rPr lang="ja-JP" altLang="en-US" sz="2800">
                <a:latin typeface="Meiryo" panose="020B0604030504040204" pitchFamily="34" charset="-128"/>
                <a:ea typeface="Meiryo" panose="020B0604030504040204" pitchFamily="34" charset="-128"/>
                <a:cs typeface="Arial" panose="020B0604020202020204" pitchFamily="34" charset="0"/>
              </a:rPr>
              <a:t>毛利憲竜</a:t>
            </a:r>
            <a:endParaRPr kumimoji="1" lang="en-US" altLang="ja-JP" sz="28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2231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152074" y="44443"/>
            <a:ext cx="11924312" cy="1104311"/>
          </a:xfrm>
        </p:spPr>
        <p:txBody>
          <a:bodyPr>
            <a:normAutofit/>
          </a:bodyPr>
          <a:lstStyle/>
          <a:p>
            <a:r>
              <a:rPr lang="en-US" altLang="ja-JP" sz="3300" dirty="0">
                <a:solidFill>
                  <a:schemeClr val="bg1"/>
                </a:solidFill>
                <a:latin typeface="Arial" panose="020B0604020202020204" pitchFamily="34" charset="0"/>
                <a:cs typeface="Arial" panose="020B0604020202020204" pitchFamily="34" charset="0"/>
              </a:rPr>
              <a:t>Hard </a:t>
            </a:r>
            <a:r>
              <a:rPr lang="en" altLang="ja-JP" sz="3300" dirty="0">
                <a:solidFill>
                  <a:schemeClr val="bg1"/>
                </a:solidFill>
                <a:latin typeface="Arial" panose="020B0604020202020204" pitchFamily="34" charset="0"/>
                <a:cs typeface="Arial" panose="020B0604020202020204" pitchFamily="34" charset="0"/>
              </a:rPr>
              <a:t>Co-Clustering induced by Multinomial Mixture models </a:t>
            </a:r>
            <a:r>
              <a:rPr lang="en-US" altLang="ja-JP" sz="3300" dirty="0">
                <a:solidFill>
                  <a:schemeClr val="bg1"/>
                </a:solidFill>
                <a:latin typeface="Arial" panose="020B0604020202020204" pitchFamily="34" charset="0"/>
                <a:cs typeface="Arial" panose="020B0604020202020204" pitchFamily="34" charset="0"/>
              </a:rPr>
              <a:t>(HCCMM)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29162" y="1380100"/>
            <a:ext cx="11382487" cy="761475"/>
          </a:xfrm>
        </p:spPr>
        <p:txBody>
          <a:bodyPr>
            <a:normAutofit/>
          </a:bodyPr>
          <a:lstStyle/>
          <a:p>
            <a:r>
              <a:rPr lang="ja-JP" altLang="en-US" sz="2400" dirty="0">
                <a:latin typeface="Meiryo" panose="020B0604030504040204" pitchFamily="34" charset="-128"/>
                <a:ea typeface="Meiryo" panose="020B0604030504040204" pitchFamily="34" charset="-128"/>
              </a:rPr>
              <a:t>対象</a:t>
            </a:r>
            <a:r>
              <a:rPr lang="en-US" altLang="ja-JP" sz="2400" dirty="0">
                <a:latin typeface="Meiryo" panose="020B0604030504040204" pitchFamily="34" charset="-128"/>
                <a:ea typeface="Meiryo" panose="020B0604030504040204" pitchFamily="34" charset="-128"/>
              </a:rPr>
              <a:t>×</a:t>
            </a:r>
            <a:r>
              <a:rPr lang="ja-JP" altLang="en-US" sz="2400" dirty="0">
                <a:latin typeface="Meiryo" panose="020B0604030504040204" pitchFamily="34" charset="-128"/>
                <a:ea typeface="Meiryo" panose="020B0604030504040204" pitchFamily="34" charset="-128"/>
              </a:rPr>
              <a:t>項目の共起関係データにおいて，関連性の強い</a:t>
            </a:r>
            <a:r>
              <a:rPr lang="ja-JP" altLang="ja-JP" sz="2400" dirty="0">
                <a:latin typeface="Meiryo" panose="020B0604030504040204" pitchFamily="34" charset="-128"/>
                <a:ea typeface="Meiryo" panose="020B0604030504040204" pitchFamily="34" charset="-128"/>
              </a:rPr>
              <a:t>対象と項目の組からなる</a:t>
            </a:r>
            <a:br>
              <a:rPr lang="en-US" altLang="ja-JP" sz="2400" dirty="0">
                <a:latin typeface="Meiryo" panose="020B0604030504040204" pitchFamily="34" charset="-128"/>
                <a:ea typeface="Meiryo" panose="020B0604030504040204" pitchFamily="34" charset="-128"/>
              </a:rPr>
            </a:br>
            <a:r>
              <a:rPr lang="ja-JP" altLang="ja-JP" sz="2400" b="1" dirty="0">
                <a:latin typeface="Meiryo" panose="020B0604030504040204" pitchFamily="34" charset="-128"/>
                <a:ea typeface="Meiryo" panose="020B0604030504040204" pitchFamily="34" charset="-128"/>
              </a:rPr>
              <a:t>共クラスター</a:t>
            </a:r>
            <a:r>
              <a:rPr lang="ja-JP" altLang="ja-JP" sz="2400" dirty="0">
                <a:latin typeface="Meiryo" panose="020B0604030504040204" pitchFamily="34" charset="-128"/>
                <a:ea typeface="Meiryo" panose="020B0604030504040204" pitchFamily="34" charset="-128"/>
              </a:rPr>
              <a:t>を抽出する</a:t>
            </a:r>
            <a:r>
              <a:rPr lang="ja-JP" altLang="en-US" sz="2400" dirty="0">
                <a:latin typeface="Meiryo" panose="020B0604030504040204" pitchFamily="34" charset="-128"/>
                <a:ea typeface="Meiryo" panose="020B0604030504040204" pitchFamily="34" charset="-128"/>
              </a:rPr>
              <a:t>共クラスタリング手法．</a:t>
            </a:r>
            <a:endParaRPr lang="en-US" altLang="ja-JP" sz="2400" dirty="0">
              <a:latin typeface="Meiryo" panose="020B0604030504040204" pitchFamily="34" charset="-128"/>
              <a:ea typeface="Meiryo" panose="020B0604030504040204" pitchFamily="34" charset="-128"/>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10</a:t>
            </a:fld>
            <a:endParaRPr kumimoji="1" lang="ja-JP" altLang="en-US" sz="1600">
              <a:latin typeface="Arial" panose="020B0604020202020204" pitchFamily="34" charset="0"/>
              <a:cs typeface="Arial" panose="020B0604020202020204" pitchFamily="34" charset="0"/>
            </a:endParaRPr>
          </a:p>
        </p:txBody>
      </p:sp>
      <p:graphicFrame>
        <p:nvGraphicFramePr>
          <p:cNvPr id="3" name="表 5">
            <a:extLst>
              <a:ext uri="{FF2B5EF4-FFF2-40B4-BE49-F238E27FC236}">
                <a16:creationId xmlns:a16="http://schemas.microsoft.com/office/drawing/2014/main" id="{F7DA8B38-6619-CD7F-54DD-045BB5D0D73F}"/>
              </a:ext>
            </a:extLst>
          </p:cNvPr>
          <p:cNvGraphicFramePr>
            <a:graphicFrameLocks noGrp="1"/>
          </p:cNvGraphicFramePr>
          <p:nvPr>
            <p:extLst>
              <p:ext uri="{D42A27DB-BD31-4B8C-83A1-F6EECF244321}">
                <p14:modId xmlns:p14="http://schemas.microsoft.com/office/powerpoint/2010/main" val="2002905777"/>
              </p:ext>
            </p:extLst>
          </p:nvPr>
        </p:nvGraphicFramePr>
        <p:xfrm>
          <a:off x="152074" y="2690282"/>
          <a:ext cx="5151403" cy="3666066"/>
        </p:xfrm>
        <a:graphic>
          <a:graphicData uri="http://schemas.openxmlformats.org/drawingml/2006/table">
            <a:tbl>
              <a:tblPr firstRow="1" bandRow="1">
                <a:tableStyleId>{5C22544A-7EE6-4342-B048-85BDC9FD1C3A}</a:tableStyleId>
              </a:tblPr>
              <a:tblGrid>
                <a:gridCol w="858567">
                  <a:extLst>
                    <a:ext uri="{9D8B030D-6E8A-4147-A177-3AD203B41FA5}">
                      <a16:colId xmlns:a16="http://schemas.microsoft.com/office/drawing/2014/main" val="1984532691"/>
                    </a:ext>
                  </a:extLst>
                </a:gridCol>
                <a:gridCol w="857137">
                  <a:extLst>
                    <a:ext uri="{9D8B030D-6E8A-4147-A177-3AD203B41FA5}">
                      <a16:colId xmlns:a16="http://schemas.microsoft.com/office/drawing/2014/main" val="2179075514"/>
                    </a:ext>
                  </a:extLst>
                </a:gridCol>
                <a:gridCol w="859998">
                  <a:extLst>
                    <a:ext uri="{9D8B030D-6E8A-4147-A177-3AD203B41FA5}">
                      <a16:colId xmlns:a16="http://schemas.microsoft.com/office/drawing/2014/main" val="2275899961"/>
                    </a:ext>
                  </a:extLst>
                </a:gridCol>
                <a:gridCol w="858567">
                  <a:extLst>
                    <a:ext uri="{9D8B030D-6E8A-4147-A177-3AD203B41FA5}">
                      <a16:colId xmlns:a16="http://schemas.microsoft.com/office/drawing/2014/main" val="3604320373"/>
                    </a:ext>
                  </a:extLst>
                </a:gridCol>
                <a:gridCol w="858567">
                  <a:extLst>
                    <a:ext uri="{9D8B030D-6E8A-4147-A177-3AD203B41FA5}">
                      <a16:colId xmlns:a16="http://schemas.microsoft.com/office/drawing/2014/main" val="3716012496"/>
                    </a:ext>
                  </a:extLst>
                </a:gridCol>
                <a:gridCol w="858567">
                  <a:extLst>
                    <a:ext uri="{9D8B030D-6E8A-4147-A177-3AD203B41FA5}">
                      <a16:colId xmlns:a16="http://schemas.microsoft.com/office/drawing/2014/main" val="4140730682"/>
                    </a:ext>
                  </a:extLst>
                </a:gridCol>
              </a:tblGrid>
              <a:tr h="611011">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11011">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右矢印 6">
            <a:extLst>
              <a:ext uri="{FF2B5EF4-FFF2-40B4-BE49-F238E27FC236}">
                <a16:creationId xmlns:a16="http://schemas.microsoft.com/office/drawing/2014/main" id="{69E8C77E-0E05-5E0E-2B83-5CEBDE73C2CC}"/>
              </a:ext>
            </a:extLst>
          </p:cNvPr>
          <p:cNvSpPr/>
          <p:nvPr/>
        </p:nvSpPr>
        <p:spPr>
          <a:xfrm>
            <a:off x="5433683" y="4192238"/>
            <a:ext cx="814125"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 name="角丸四角形 9">
            <a:extLst>
              <a:ext uri="{FF2B5EF4-FFF2-40B4-BE49-F238E27FC236}">
                <a16:creationId xmlns:a16="http://schemas.microsoft.com/office/drawing/2014/main" id="{40E2BB7C-6496-5506-B4F0-9D7202C42713}"/>
              </a:ext>
            </a:extLst>
          </p:cNvPr>
          <p:cNvSpPr/>
          <p:nvPr/>
        </p:nvSpPr>
        <p:spPr>
          <a:xfrm>
            <a:off x="1178929" y="3391621"/>
            <a:ext cx="2304499" cy="16789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 name="角丸四角形 10">
            <a:extLst>
              <a:ext uri="{FF2B5EF4-FFF2-40B4-BE49-F238E27FC236}">
                <a16:creationId xmlns:a16="http://schemas.microsoft.com/office/drawing/2014/main" id="{6A7194B8-ED00-2329-5A2C-5946D7ED9E2E}"/>
              </a:ext>
            </a:extLst>
          </p:cNvPr>
          <p:cNvSpPr/>
          <p:nvPr/>
        </p:nvSpPr>
        <p:spPr>
          <a:xfrm>
            <a:off x="2790077" y="5201899"/>
            <a:ext cx="2435065" cy="104316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DC0D8E46-B68E-D208-FB14-2679DB8A9F23}"/>
              </a:ext>
            </a:extLst>
          </p:cNvPr>
          <p:cNvSpPr/>
          <p:nvPr/>
        </p:nvSpPr>
        <p:spPr>
          <a:xfrm>
            <a:off x="1429071" y="3110516"/>
            <a:ext cx="1804213" cy="3306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1</a:t>
            </a:r>
            <a:endParaRPr kumimoji="1" lang="ja-JP" altLang="en-US" b="1"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DBB01F85-4872-39E0-8416-BE62167C6DF0}"/>
              </a:ext>
            </a:extLst>
          </p:cNvPr>
          <p:cNvSpPr/>
          <p:nvPr/>
        </p:nvSpPr>
        <p:spPr>
          <a:xfrm>
            <a:off x="3306646" y="4956795"/>
            <a:ext cx="1793016" cy="302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Meiryo" panose="020B0604030504040204" pitchFamily="34" charset="-128"/>
                <a:ea typeface="Meiryo" panose="020B0604030504040204" pitchFamily="34" charset="-128"/>
              </a:rPr>
              <a:t>共クラスター</a:t>
            </a:r>
            <a:r>
              <a:rPr lang="en-US" altLang="ja-JP" b="1" dirty="0">
                <a:solidFill>
                  <a:schemeClr val="tx1"/>
                </a:solidFill>
                <a:latin typeface="Meiryo" panose="020B0604030504040204" pitchFamily="34" charset="-128"/>
                <a:ea typeface="Meiryo" panose="020B0604030504040204" pitchFamily="34" charset="-128"/>
              </a:rPr>
              <a:t>2</a:t>
            </a:r>
            <a:endParaRPr kumimoji="1" lang="ja-JP" altLang="en-US" b="1" dirty="0">
              <a:solidFill>
                <a:schemeClr val="tx1"/>
              </a:solidFill>
              <a:latin typeface="Meiryo" panose="020B0604030504040204" pitchFamily="34" charset="-128"/>
              <a:ea typeface="Meiryo" panose="020B0604030504040204" pitchFamily="34" charset="-128"/>
            </a:endParaRPr>
          </a:p>
        </p:txBody>
      </p:sp>
      <p:graphicFrame>
        <p:nvGraphicFramePr>
          <p:cNvPr id="16" name="表 12">
            <a:extLst>
              <a:ext uri="{FF2B5EF4-FFF2-40B4-BE49-F238E27FC236}">
                <a16:creationId xmlns:a16="http://schemas.microsoft.com/office/drawing/2014/main" id="{1C8BCBF6-8A8B-895F-E53F-2B129671DA2E}"/>
              </a:ext>
            </a:extLst>
          </p:cNvPr>
          <p:cNvGraphicFramePr>
            <a:graphicFrameLocks noGrp="1"/>
          </p:cNvGraphicFramePr>
          <p:nvPr>
            <p:extLst>
              <p:ext uri="{D42A27DB-BD31-4B8C-83A1-F6EECF244321}">
                <p14:modId xmlns:p14="http://schemas.microsoft.com/office/powerpoint/2010/main" val="234338795"/>
              </p:ext>
            </p:extLst>
          </p:nvPr>
        </p:nvGraphicFramePr>
        <p:xfrm>
          <a:off x="6429734" y="3027448"/>
          <a:ext cx="5181915" cy="1232195"/>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23617">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54289">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54289">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18" name="テキスト ボックス 17">
            <a:extLst>
              <a:ext uri="{FF2B5EF4-FFF2-40B4-BE49-F238E27FC236}">
                <a16:creationId xmlns:a16="http://schemas.microsoft.com/office/drawing/2014/main" id="{BCEC398F-245B-3D8F-BB31-FE256F5629D4}"/>
              </a:ext>
            </a:extLst>
          </p:cNvPr>
          <p:cNvSpPr txBox="1"/>
          <p:nvPr/>
        </p:nvSpPr>
        <p:spPr>
          <a:xfrm>
            <a:off x="6378014" y="2320951"/>
            <a:ext cx="6302400" cy="646331"/>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対象メンバシップ</a:t>
            </a:r>
            <a:endParaRPr kumimoji="1" lang="en-US" altLang="ja-JP" b="1"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 </a:t>
            </a:r>
            <a:r>
              <a:rPr kumimoji="1" lang="ja-JP" altLang="en-US" dirty="0">
                <a:latin typeface="Meiryo" panose="020B0604030504040204" pitchFamily="34" charset="-128"/>
                <a:ea typeface="Meiryo" panose="020B0604030504040204" pitchFamily="34" charset="-128"/>
              </a:rPr>
              <a:t>各対象の</a:t>
            </a:r>
            <a:r>
              <a:rPr kumimoji="1" lang="ja-JP" altLang="en-US" dirty="0">
                <a:solidFill>
                  <a:srgbClr val="FF0000"/>
                </a:solidFill>
                <a:latin typeface="Meiryo" panose="020B0604030504040204" pitchFamily="34" charset="-128"/>
                <a:ea typeface="Meiryo" panose="020B0604030504040204" pitchFamily="34" charset="-128"/>
              </a:rPr>
              <a:t>最も親近性の高いクラスターへの帰属</a:t>
            </a:r>
            <a:r>
              <a:rPr kumimoji="1" lang="ja-JP" altLang="en-US" dirty="0">
                <a:latin typeface="Meiryo" panose="020B0604030504040204" pitchFamily="34" charset="-128"/>
                <a:ea typeface="Meiryo" panose="020B0604030504040204" pitchFamily="34" charset="-128"/>
              </a:rPr>
              <a:t>を表す．</a:t>
            </a:r>
          </a:p>
        </p:txBody>
      </p:sp>
      <p:graphicFrame>
        <p:nvGraphicFramePr>
          <p:cNvPr id="19" name="表 12">
            <a:extLst>
              <a:ext uri="{FF2B5EF4-FFF2-40B4-BE49-F238E27FC236}">
                <a16:creationId xmlns:a16="http://schemas.microsoft.com/office/drawing/2014/main" id="{64431FC5-262B-84E9-48FB-4C17D1B0CCAE}"/>
              </a:ext>
            </a:extLst>
          </p:cNvPr>
          <p:cNvGraphicFramePr>
            <a:graphicFrameLocks noGrp="1"/>
          </p:cNvGraphicFramePr>
          <p:nvPr>
            <p:extLst>
              <p:ext uri="{D42A27DB-BD31-4B8C-83A1-F6EECF244321}">
                <p14:modId xmlns:p14="http://schemas.microsoft.com/office/powerpoint/2010/main" val="505477179"/>
              </p:ext>
            </p:extLst>
          </p:nvPr>
        </p:nvGraphicFramePr>
        <p:xfrm>
          <a:off x="6429733" y="5100923"/>
          <a:ext cx="5181916" cy="1255425"/>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325321">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465052">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465052">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1" dirty="0">
                          <a:latin typeface="Meiryo" panose="020B0604030504040204" pitchFamily="34" charset="-128"/>
                          <a:ea typeface="Meiryo" panose="020B0604030504040204" pitchFamily="34" charset="-128"/>
                        </a:rPr>
                        <a:t>1/4</a:t>
                      </a:r>
                      <a:endParaRPr kumimoji="1" lang="ja-JP" altLang="en-US" sz="1200" b="1"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21" name="テキスト ボックス 20">
            <a:extLst>
              <a:ext uri="{FF2B5EF4-FFF2-40B4-BE49-F238E27FC236}">
                <a16:creationId xmlns:a16="http://schemas.microsoft.com/office/drawing/2014/main" id="{302A300A-9951-1FFE-D912-C1303EDAFB5B}"/>
              </a:ext>
            </a:extLst>
          </p:cNvPr>
          <p:cNvSpPr txBox="1"/>
          <p:nvPr/>
        </p:nvSpPr>
        <p:spPr>
          <a:xfrm>
            <a:off x="6378014" y="4454591"/>
            <a:ext cx="5868618" cy="646331"/>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項目</a:t>
            </a:r>
            <a:r>
              <a:rPr kumimoji="1" lang="ja-JP" altLang="en-US" b="1" dirty="0">
                <a:latin typeface="Meiryo" panose="020B0604030504040204" pitchFamily="34" charset="-128"/>
                <a:ea typeface="Meiryo" panose="020B0604030504040204" pitchFamily="34" charset="-128"/>
              </a:rPr>
              <a:t>メンバシップ</a:t>
            </a:r>
            <a:endParaRPr kumimoji="1" lang="en-US" altLang="ja-JP" b="1"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 </a:t>
            </a:r>
            <a:r>
              <a:rPr kumimoji="1" lang="ja-JP" altLang="en-US" dirty="0">
                <a:latin typeface="Meiryo" panose="020B0604030504040204" pitchFamily="34" charset="-128"/>
                <a:ea typeface="Meiryo" panose="020B0604030504040204" pitchFamily="34" charset="-128"/>
              </a:rPr>
              <a:t>各クラスター内での</a:t>
            </a:r>
            <a:r>
              <a:rPr kumimoji="1" lang="ja-JP" altLang="en-US" dirty="0">
                <a:solidFill>
                  <a:srgbClr val="FF0000"/>
                </a:solidFill>
                <a:latin typeface="Meiryo" panose="020B0604030504040204" pitchFamily="34" charset="-128"/>
                <a:ea typeface="Meiryo" panose="020B0604030504040204" pitchFamily="34" charset="-128"/>
              </a:rPr>
              <a:t>項目の重要度</a:t>
            </a:r>
            <a:r>
              <a:rPr kumimoji="1" lang="ja-JP" altLang="en-US" dirty="0">
                <a:latin typeface="Meiryo" panose="020B0604030504040204" pitchFamily="34" charset="-128"/>
                <a:ea typeface="Meiryo" panose="020B0604030504040204" pitchFamily="34" charset="-128"/>
              </a:rPr>
              <a:t>を表す．</a:t>
            </a:r>
          </a:p>
        </p:txBody>
      </p:sp>
      <p:sp>
        <p:nvSpPr>
          <p:cNvPr id="23" name="角丸四角形 22">
            <a:extLst>
              <a:ext uri="{FF2B5EF4-FFF2-40B4-BE49-F238E27FC236}">
                <a16:creationId xmlns:a16="http://schemas.microsoft.com/office/drawing/2014/main" id="{9819EB8D-65F7-DC47-E2CE-79DDA79C0C8E}"/>
              </a:ext>
            </a:extLst>
          </p:cNvPr>
          <p:cNvSpPr/>
          <p:nvPr/>
        </p:nvSpPr>
        <p:spPr>
          <a:xfrm>
            <a:off x="7711938" y="3422936"/>
            <a:ext cx="2268000" cy="288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907483A5-C2DC-9CA0-7604-C396C04DC438}"/>
              </a:ext>
            </a:extLst>
          </p:cNvPr>
          <p:cNvSpPr/>
          <p:nvPr/>
        </p:nvSpPr>
        <p:spPr>
          <a:xfrm>
            <a:off x="10077912" y="3882466"/>
            <a:ext cx="1478029" cy="288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 name="テキスト ボックス 26">
            <a:extLst>
              <a:ext uri="{FF2B5EF4-FFF2-40B4-BE49-F238E27FC236}">
                <a16:creationId xmlns:a16="http://schemas.microsoft.com/office/drawing/2014/main" id="{33F72DC2-26B6-E541-1403-6D9C3AE2319C}"/>
              </a:ext>
            </a:extLst>
          </p:cNvPr>
          <p:cNvSpPr txBox="1"/>
          <p:nvPr/>
        </p:nvSpPr>
        <p:spPr>
          <a:xfrm>
            <a:off x="306251" y="2320951"/>
            <a:ext cx="30003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337350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0BF291AF-F5C4-7B4C-8E74-0FF76038B469}"/>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1BD242D8-53F8-4A49-9B77-4A054B8AB170}"/>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11</a:t>
            </a:fld>
            <a:endParaRPr kumimoji="1" lang="ja-JP" altLang="en-US" sz="1600">
              <a:latin typeface="Arial" panose="020B0604020202020204" pitchFamily="34" charset="0"/>
              <a:cs typeface="Arial" panose="020B0604020202020204" pitchFamily="34" charset="0"/>
            </a:endParaRPr>
          </a:p>
        </p:txBody>
      </p:sp>
      <p:sp>
        <p:nvSpPr>
          <p:cNvPr id="8" name="タイトル 1">
            <a:extLst>
              <a:ext uri="{FF2B5EF4-FFF2-40B4-BE49-F238E27FC236}">
                <a16:creationId xmlns:a16="http://schemas.microsoft.com/office/drawing/2014/main" id="{65AD9D32-78D2-0512-3D0A-AAA7423661B2}"/>
              </a:ext>
            </a:extLst>
          </p:cNvPr>
          <p:cNvSpPr>
            <a:spLocks noGrp="1"/>
          </p:cNvSpPr>
          <p:nvPr>
            <p:ph type="title"/>
          </p:nvPr>
        </p:nvSpPr>
        <p:spPr>
          <a:xfrm>
            <a:off x="133843" y="280219"/>
            <a:ext cx="11924312" cy="919967"/>
          </a:xfrm>
        </p:spPr>
        <p:txBody>
          <a:bodyPr>
            <a:normAutofit/>
          </a:bodyPr>
          <a:lstStyle/>
          <a:p>
            <a:r>
              <a:rPr kumimoji="1" lang="ja-JP" altLang="en-US" sz="3200">
                <a:solidFill>
                  <a:schemeClr val="bg1"/>
                </a:solidFill>
                <a:latin typeface="Meiryo" panose="020B0604030504040204" pitchFamily="34" charset="-128"/>
                <a:ea typeface="Meiryo" panose="020B0604030504040204" pitchFamily="34" charset="-128"/>
                <a:cs typeface="Arial" panose="020B0604020202020204" pitchFamily="34" charset="0"/>
              </a:rPr>
              <a:t>共クラスタリングにおける各メンバシップ</a:t>
            </a:r>
          </a:p>
        </p:txBody>
      </p:sp>
      <p:graphicFrame>
        <p:nvGraphicFramePr>
          <p:cNvPr id="2" name="表 12">
            <a:extLst>
              <a:ext uri="{FF2B5EF4-FFF2-40B4-BE49-F238E27FC236}">
                <a16:creationId xmlns:a16="http://schemas.microsoft.com/office/drawing/2014/main" id="{562DB69A-AC9D-BD52-7328-11909C214503}"/>
              </a:ext>
            </a:extLst>
          </p:cNvPr>
          <p:cNvGraphicFramePr>
            <a:graphicFrameLocks noGrp="1"/>
          </p:cNvGraphicFramePr>
          <p:nvPr>
            <p:extLst>
              <p:ext uri="{D42A27DB-BD31-4B8C-83A1-F6EECF244321}">
                <p14:modId xmlns:p14="http://schemas.microsoft.com/office/powerpoint/2010/main" val="3397995116"/>
              </p:ext>
            </p:extLst>
          </p:nvPr>
        </p:nvGraphicFramePr>
        <p:xfrm>
          <a:off x="733575" y="2327582"/>
          <a:ext cx="5181915" cy="1044492"/>
        </p:xfrm>
        <a:graphic>
          <a:graphicData uri="http://schemas.openxmlformats.org/drawingml/2006/table">
            <a:tbl>
              <a:tblPr firstRow="1" bandRow="1">
                <a:tableStyleId>{5C22544A-7EE6-4342-B048-85BDC9FD1C3A}</a:tableStyleId>
              </a:tblPr>
              <a:tblGrid>
                <a:gridCol w="1223275">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19519">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85086">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85086">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graphicFrame>
        <p:nvGraphicFramePr>
          <p:cNvPr id="4" name="表 12">
            <a:extLst>
              <a:ext uri="{FF2B5EF4-FFF2-40B4-BE49-F238E27FC236}">
                <a16:creationId xmlns:a16="http://schemas.microsoft.com/office/drawing/2014/main" id="{FA926C80-BD78-008C-19E5-B18E652327FB}"/>
              </a:ext>
            </a:extLst>
          </p:cNvPr>
          <p:cNvGraphicFramePr>
            <a:graphicFrameLocks noGrp="1"/>
          </p:cNvGraphicFramePr>
          <p:nvPr>
            <p:extLst>
              <p:ext uri="{D42A27DB-BD31-4B8C-83A1-F6EECF244321}">
                <p14:modId xmlns:p14="http://schemas.microsoft.com/office/powerpoint/2010/main" val="1634799443"/>
              </p:ext>
            </p:extLst>
          </p:nvPr>
        </p:nvGraphicFramePr>
        <p:xfrm>
          <a:off x="733574" y="4403045"/>
          <a:ext cx="5181916" cy="1078465"/>
        </p:xfrm>
        <a:graphic>
          <a:graphicData uri="http://schemas.openxmlformats.org/drawingml/2006/table">
            <a:tbl>
              <a:tblPr firstRow="1" bandRow="1">
                <a:tableStyleId>{5C22544A-7EE6-4342-B048-85BDC9FD1C3A}</a:tableStyleId>
              </a:tblPr>
              <a:tblGrid>
                <a:gridCol w="1223276">
                  <a:extLst>
                    <a:ext uri="{9D8B030D-6E8A-4147-A177-3AD203B41FA5}">
                      <a16:colId xmlns:a16="http://schemas.microsoft.com/office/drawing/2014/main" val="3763349515"/>
                    </a:ext>
                  </a:extLst>
                </a:gridCol>
                <a:gridCol w="791728">
                  <a:extLst>
                    <a:ext uri="{9D8B030D-6E8A-4147-A177-3AD203B41FA5}">
                      <a16:colId xmlns:a16="http://schemas.microsoft.com/office/drawing/2014/main" val="3275197788"/>
                    </a:ext>
                  </a:extLst>
                </a:gridCol>
                <a:gridCol w="791728">
                  <a:extLst>
                    <a:ext uri="{9D8B030D-6E8A-4147-A177-3AD203B41FA5}">
                      <a16:colId xmlns:a16="http://schemas.microsoft.com/office/drawing/2014/main" val="625275933"/>
                    </a:ext>
                  </a:extLst>
                </a:gridCol>
                <a:gridCol w="791728">
                  <a:extLst>
                    <a:ext uri="{9D8B030D-6E8A-4147-A177-3AD203B41FA5}">
                      <a16:colId xmlns:a16="http://schemas.microsoft.com/office/drawing/2014/main" val="4235118890"/>
                    </a:ext>
                  </a:extLst>
                </a:gridCol>
                <a:gridCol w="791728">
                  <a:extLst>
                    <a:ext uri="{9D8B030D-6E8A-4147-A177-3AD203B41FA5}">
                      <a16:colId xmlns:a16="http://schemas.microsoft.com/office/drawing/2014/main" val="2811349683"/>
                    </a:ext>
                  </a:extLst>
                </a:gridCol>
                <a:gridCol w="791728">
                  <a:extLst>
                    <a:ext uri="{9D8B030D-6E8A-4147-A177-3AD203B41FA5}">
                      <a16:colId xmlns:a16="http://schemas.microsoft.com/office/drawing/2014/main" val="968886377"/>
                    </a:ext>
                  </a:extLst>
                </a:gridCol>
              </a:tblGrid>
              <a:tr h="279465">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99500">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5" name="角丸四角形 4">
            <a:extLst>
              <a:ext uri="{FF2B5EF4-FFF2-40B4-BE49-F238E27FC236}">
                <a16:creationId xmlns:a16="http://schemas.microsoft.com/office/drawing/2014/main" id="{A3E0D799-49E0-D07D-4A79-A9BB657DBBEA}"/>
              </a:ext>
            </a:extLst>
          </p:cNvPr>
          <p:cNvSpPr/>
          <p:nvPr/>
        </p:nvSpPr>
        <p:spPr>
          <a:xfrm>
            <a:off x="1998742" y="2643765"/>
            <a:ext cx="2268000" cy="288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角丸四角形 5">
            <a:extLst>
              <a:ext uri="{FF2B5EF4-FFF2-40B4-BE49-F238E27FC236}">
                <a16:creationId xmlns:a16="http://schemas.microsoft.com/office/drawing/2014/main" id="{7F27C0B2-4DF0-FA02-6E13-D8473EF1EC9D}"/>
              </a:ext>
            </a:extLst>
          </p:cNvPr>
          <p:cNvSpPr/>
          <p:nvPr/>
        </p:nvSpPr>
        <p:spPr>
          <a:xfrm>
            <a:off x="4379512" y="3029221"/>
            <a:ext cx="1478029" cy="288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 name="上下矢印 6">
            <a:extLst>
              <a:ext uri="{FF2B5EF4-FFF2-40B4-BE49-F238E27FC236}">
                <a16:creationId xmlns:a16="http://schemas.microsoft.com/office/drawing/2014/main" id="{8D8F6D55-7031-1C1C-624F-9B1E06E7A6CE}"/>
              </a:ext>
            </a:extLst>
          </p:cNvPr>
          <p:cNvSpPr/>
          <p:nvPr/>
        </p:nvSpPr>
        <p:spPr>
          <a:xfrm>
            <a:off x="6025902" y="2643765"/>
            <a:ext cx="250610" cy="7283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右矢印 8">
            <a:extLst>
              <a:ext uri="{FF2B5EF4-FFF2-40B4-BE49-F238E27FC236}">
                <a16:creationId xmlns:a16="http://schemas.microsoft.com/office/drawing/2014/main" id="{B1F75FA9-971A-021D-9485-52783314FAB7}"/>
              </a:ext>
            </a:extLst>
          </p:cNvPr>
          <p:cNvSpPr/>
          <p:nvPr/>
        </p:nvSpPr>
        <p:spPr>
          <a:xfrm>
            <a:off x="1985129" y="5527660"/>
            <a:ext cx="3916748" cy="3661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FDA92E75-3985-9D57-53D8-B90E76297131}"/>
              </a:ext>
            </a:extLst>
          </p:cNvPr>
          <p:cNvSpPr txBox="1"/>
          <p:nvPr/>
        </p:nvSpPr>
        <p:spPr>
          <a:xfrm>
            <a:off x="7065606" y="2223089"/>
            <a:ext cx="4963886"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各対象の対象メンバシップの総和は１となる．</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各対象の共クラスターへの帰属を表す．</a:t>
            </a:r>
          </a:p>
        </p:txBody>
      </p:sp>
      <p:sp>
        <p:nvSpPr>
          <p:cNvPr id="16" name="テキスト ボックス 15">
            <a:extLst>
              <a:ext uri="{FF2B5EF4-FFF2-40B4-BE49-F238E27FC236}">
                <a16:creationId xmlns:a16="http://schemas.microsoft.com/office/drawing/2014/main" id="{6B723407-E702-B8F0-E7EC-D584A895AD05}"/>
              </a:ext>
            </a:extLst>
          </p:cNvPr>
          <p:cNvSpPr txBox="1"/>
          <p:nvPr/>
        </p:nvSpPr>
        <p:spPr>
          <a:xfrm>
            <a:off x="6792683" y="4403045"/>
            <a:ext cx="4963887" cy="1569660"/>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各共クラスターの項目メンバシップの総和は１となる．</a:t>
            </a:r>
            <a:endParaRPr lang="en-US" altLang="ja-JP" sz="2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各共クラスター内での各項目の重要度を表す．</a:t>
            </a:r>
            <a:endParaRPr lang="en-US" altLang="ja-JP" sz="2400" dirty="0">
              <a:latin typeface="Meiryo" panose="020B0604030504040204" pitchFamily="34" charset="-128"/>
              <a:ea typeface="Meiryo" panose="020B0604030504040204" pitchFamily="34" charset="-128"/>
            </a:endParaRPr>
          </a:p>
        </p:txBody>
      </p:sp>
      <p:sp>
        <p:nvSpPr>
          <p:cNvPr id="17" name="角丸四角形 16">
            <a:extLst>
              <a:ext uri="{FF2B5EF4-FFF2-40B4-BE49-F238E27FC236}">
                <a16:creationId xmlns:a16="http://schemas.microsoft.com/office/drawing/2014/main" id="{410582B2-7599-8225-B5FF-CF56EBA1E639}"/>
              </a:ext>
            </a:extLst>
          </p:cNvPr>
          <p:cNvSpPr/>
          <p:nvPr/>
        </p:nvSpPr>
        <p:spPr>
          <a:xfrm>
            <a:off x="459350" y="1946680"/>
            <a:ext cx="11514936" cy="18706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181A82B-69FE-4BA3-A264-D9C915C1650E}"/>
              </a:ext>
            </a:extLst>
          </p:cNvPr>
          <p:cNvSpPr txBox="1"/>
          <p:nvPr/>
        </p:nvSpPr>
        <p:spPr>
          <a:xfrm>
            <a:off x="733574" y="1654473"/>
            <a:ext cx="2503111" cy="369332"/>
          </a:xfrm>
          <a:prstGeom prst="rect">
            <a:avLst/>
          </a:prstGeom>
          <a:solidFill>
            <a:schemeClr val="bg1"/>
          </a:solidFill>
          <a:ln>
            <a:solidFill>
              <a:schemeClr val="tx1"/>
            </a:solidFill>
          </a:ln>
        </p:spPr>
        <p:txBody>
          <a:bodyPr wrap="square" rtlCol="0">
            <a:spAutoFit/>
          </a:bodyPr>
          <a:lstStyle/>
          <a:p>
            <a:pPr algn="ctr"/>
            <a:r>
              <a:rPr kumimoji="1" lang="ja-JP" altLang="en-US" b="1" dirty="0">
                <a:latin typeface="Meiryo" panose="020B0604030504040204" pitchFamily="34" charset="-128"/>
                <a:ea typeface="Meiryo" panose="020B0604030504040204" pitchFamily="34" charset="-128"/>
              </a:rPr>
              <a:t>対象メンバシップ</a:t>
            </a:r>
            <a:endParaRPr kumimoji="1" lang="en-US" altLang="ja-JP" b="1" dirty="0">
              <a:latin typeface="Meiryo" panose="020B0604030504040204" pitchFamily="34" charset="-128"/>
              <a:ea typeface="Meiryo" panose="020B0604030504040204" pitchFamily="34" charset="-128"/>
            </a:endParaRPr>
          </a:p>
        </p:txBody>
      </p:sp>
      <p:sp>
        <p:nvSpPr>
          <p:cNvPr id="19" name="角丸四角形 18">
            <a:extLst>
              <a:ext uri="{FF2B5EF4-FFF2-40B4-BE49-F238E27FC236}">
                <a16:creationId xmlns:a16="http://schemas.microsoft.com/office/drawing/2014/main" id="{445BE118-F195-7438-BEDF-9BB641409B68}"/>
              </a:ext>
            </a:extLst>
          </p:cNvPr>
          <p:cNvSpPr/>
          <p:nvPr/>
        </p:nvSpPr>
        <p:spPr>
          <a:xfrm>
            <a:off x="519044" y="4205080"/>
            <a:ext cx="11514936" cy="20215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58E543BC-6690-0A18-FDD6-DC147A2E293E}"/>
              </a:ext>
            </a:extLst>
          </p:cNvPr>
          <p:cNvSpPr txBox="1"/>
          <p:nvPr/>
        </p:nvSpPr>
        <p:spPr>
          <a:xfrm>
            <a:off x="747187" y="3943961"/>
            <a:ext cx="2503110" cy="369332"/>
          </a:xfrm>
          <a:prstGeom prst="rect">
            <a:avLst/>
          </a:prstGeom>
          <a:solidFill>
            <a:schemeClr val="bg1"/>
          </a:solidFill>
          <a:ln>
            <a:solidFill>
              <a:schemeClr val="tx1"/>
            </a:solidFill>
          </a:ln>
        </p:spPr>
        <p:txBody>
          <a:bodyPr wrap="square" rtlCol="0">
            <a:spAutoFit/>
          </a:bodyPr>
          <a:lstStyle/>
          <a:p>
            <a:pPr algn="ctr"/>
            <a:r>
              <a:rPr lang="ja-JP" altLang="en-US" b="1" dirty="0">
                <a:latin typeface="Meiryo" panose="020B0604030504040204" pitchFamily="34" charset="-128"/>
                <a:ea typeface="Meiryo" panose="020B0604030504040204" pitchFamily="34" charset="-128"/>
              </a:rPr>
              <a:t>項目</a:t>
            </a:r>
            <a:r>
              <a:rPr kumimoji="1" lang="ja-JP" altLang="en-US" b="1" dirty="0">
                <a:latin typeface="Meiryo" panose="020B0604030504040204" pitchFamily="34" charset="-128"/>
                <a:ea typeface="Meiryo" panose="020B0604030504040204" pitchFamily="34" charset="-128"/>
              </a:rPr>
              <a:t>メンバシップ</a:t>
            </a:r>
          </a:p>
        </p:txBody>
      </p:sp>
      <p:sp>
        <p:nvSpPr>
          <p:cNvPr id="3" name="テキスト ボックス 2">
            <a:extLst>
              <a:ext uri="{FF2B5EF4-FFF2-40B4-BE49-F238E27FC236}">
                <a16:creationId xmlns:a16="http://schemas.microsoft.com/office/drawing/2014/main" id="{6E6A4E2A-FCD2-AD68-C9E9-3EFCDB00A2C2}"/>
              </a:ext>
            </a:extLst>
          </p:cNvPr>
          <p:cNvSpPr txBox="1"/>
          <p:nvPr/>
        </p:nvSpPr>
        <p:spPr>
          <a:xfrm>
            <a:off x="6218658" y="2891111"/>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34DD0D46-BC33-CBD8-1AFD-FA9D9724B29C}"/>
              </a:ext>
            </a:extLst>
          </p:cNvPr>
          <p:cNvSpPr txBox="1"/>
          <p:nvPr/>
        </p:nvSpPr>
        <p:spPr>
          <a:xfrm>
            <a:off x="3444332" y="5859943"/>
            <a:ext cx="788999"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総和</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4095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10194"/>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55200" y="1370858"/>
            <a:ext cx="11645037" cy="787123"/>
          </a:xfrm>
        </p:spPr>
        <p:txBody>
          <a:bodyPr>
            <a:normAutofit/>
          </a:bodyPr>
          <a:lstStyle/>
          <a:p>
            <a:r>
              <a:rPr lang="en-US" altLang="ja-JP" sz="2400" dirty="0">
                <a:latin typeface="Meiryo" panose="020B0604030504040204" pitchFamily="34" charset="-128"/>
                <a:ea typeface="Meiryo" panose="020B0604030504040204" pitchFamily="34" charset="-128"/>
              </a:rPr>
              <a:t>HCCMM</a:t>
            </a:r>
            <a:r>
              <a:rPr lang="ja-JP" altLang="en-US" sz="2400" dirty="0">
                <a:latin typeface="Meiryo" panose="020B0604030504040204" pitchFamily="34" charset="-128"/>
                <a:ea typeface="Meiryo" panose="020B0604030504040204" pitchFamily="34" charset="-128"/>
              </a:rPr>
              <a:t>法における，ハー</a:t>
            </a:r>
            <a:r>
              <a:rPr lang="ja-JP" altLang="en-US" sz="2400" dirty="0" err="1">
                <a:latin typeface="Meiryo" panose="020B0604030504040204" pitchFamily="34" charset="-128"/>
                <a:ea typeface="Meiryo" panose="020B0604030504040204" pitchFamily="34" charset="-128"/>
              </a:rPr>
              <a:t>ドな</a:t>
            </a:r>
            <a:r>
              <a:rPr lang="ja-JP" altLang="en-US" sz="2400" dirty="0">
                <a:latin typeface="Meiryo" panose="020B0604030504040204" pitchFamily="34" charset="-128"/>
                <a:ea typeface="Meiryo" panose="020B0604030504040204" pitchFamily="34" charset="-128"/>
              </a:rPr>
              <a:t>対象割り当ての条件を緩和し，オーバーラップ構造を表現した共クラスターを抽出する手法．</a:t>
            </a:r>
            <a:endParaRPr lang="en-US" altLang="ja-JP" sz="24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12</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3" y="74891"/>
            <a:ext cx="11924312"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300" dirty="0">
                <a:solidFill>
                  <a:schemeClr val="bg1"/>
                </a:solidFill>
                <a:latin typeface="Arial" panose="020B0604020202020204" pitchFamily="34" charset="0"/>
                <a:cs typeface="Arial" panose="020B0604020202020204" pitchFamily="34" charset="0"/>
              </a:rPr>
              <a:t>Rough CCMM (RCCMM)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2020</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2" name="表 5">
            <a:extLst>
              <a:ext uri="{FF2B5EF4-FFF2-40B4-BE49-F238E27FC236}">
                <a16:creationId xmlns:a16="http://schemas.microsoft.com/office/drawing/2014/main" id="{DAEC8FFE-97F9-12BC-0A4B-099B40688180}"/>
              </a:ext>
            </a:extLst>
          </p:cNvPr>
          <p:cNvGraphicFramePr>
            <a:graphicFrameLocks noGrp="1"/>
          </p:cNvGraphicFramePr>
          <p:nvPr>
            <p:extLst>
              <p:ext uri="{D42A27DB-BD31-4B8C-83A1-F6EECF244321}">
                <p14:modId xmlns:p14="http://schemas.microsoft.com/office/powerpoint/2010/main" val="1204257447"/>
              </p:ext>
            </p:extLst>
          </p:nvPr>
        </p:nvGraphicFramePr>
        <p:xfrm>
          <a:off x="273363" y="2551064"/>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1" name="右矢印 10">
            <a:extLst>
              <a:ext uri="{FF2B5EF4-FFF2-40B4-BE49-F238E27FC236}">
                <a16:creationId xmlns:a16="http://schemas.microsoft.com/office/drawing/2014/main" id="{B23C1ADE-200A-713F-AA7B-089F608808F2}"/>
              </a:ext>
            </a:extLst>
          </p:cNvPr>
          <p:cNvSpPr/>
          <p:nvPr/>
        </p:nvSpPr>
        <p:spPr>
          <a:xfrm>
            <a:off x="5455222" y="3906799"/>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99DE5A3E-EB57-58FC-33A2-C6E3351410EF}"/>
              </a:ext>
            </a:extLst>
          </p:cNvPr>
          <p:cNvSpPr/>
          <p:nvPr/>
        </p:nvSpPr>
        <p:spPr>
          <a:xfrm>
            <a:off x="1251857" y="3233727"/>
            <a:ext cx="2339210" cy="17737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5" name="角丸四角形 14">
            <a:extLst>
              <a:ext uri="{FF2B5EF4-FFF2-40B4-BE49-F238E27FC236}">
                <a16:creationId xmlns:a16="http://schemas.microsoft.com/office/drawing/2014/main" id="{F76DC476-D7EB-EACA-B0BA-1049AC189A9F}"/>
              </a:ext>
            </a:extLst>
          </p:cNvPr>
          <p:cNvSpPr/>
          <p:nvPr/>
        </p:nvSpPr>
        <p:spPr>
          <a:xfrm>
            <a:off x="2874041" y="4540698"/>
            <a:ext cx="2339210" cy="168999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BF2C8DC9-838E-F1D9-6CD6-798A5F88501F}"/>
              </a:ext>
            </a:extLst>
          </p:cNvPr>
          <p:cNvSpPr/>
          <p:nvPr/>
        </p:nvSpPr>
        <p:spPr>
          <a:xfrm>
            <a:off x="1503013" y="2986417"/>
            <a:ext cx="1836898"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783DDD5-5F35-2FA6-FD63-30CCA5B85176}"/>
              </a:ext>
            </a:extLst>
          </p:cNvPr>
          <p:cNvSpPr/>
          <p:nvPr/>
        </p:nvSpPr>
        <p:spPr>
          <a:xfrm>
            <a:off x="3692747" y="4284796"/>
            <a:ext cx="1710046" cy="3378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graphicFrame>
        <p:nvGraphicFramePr>
          <p:cNvPr id="19" name="表 12">
            <a:extLst>
              <a:ext uri="{FF2B5EF4-FFF2-40B4-BE49-F238E27FC236}">
                <a16:creationId xmlns:a16="http://schemas.microsoft.com/office/drawing/2014/main" id="{87990D4C-B79B-47B6-FEF6-4CC597B04C3F}"/>
              </a:ext>
            </a:extLst>
          </p:cNvPr>
          <p:cNvGraphicFramePr>
            <a:graphicFrameLocks noGrp="1"/>
          </p:cNvGraphicFramePr>
          <p:nvPr>
            <p:extLst>
              <p:ext uri="{D42A27DB-BD31-4B8C-83A1-F6EECF244321}">
                <p14:modId xmlns:p14="http://schemas.microsoft.com/office/powerpoint/2010/main" val="3390524099"/>
              </p:ext>
            </p:extLst>
          </p:nvPr>
        </p:nvGraphicFramePr>
        <p:xfrm>
          <a:off x="6096933" y="2822971"/>
          <a:ext cx="5333500" cy="1387728"/>
        </p:xfrm>
        <a:graphic>
          <a:graphicData uri="http://schemas.openxmlformats.org/drawingml/2006/table">
            <a:tbl>
              <a:tblPr firstRow="1" bandRow="1">
                <a:tableStyleId>{5C22544A-7EE6-4342-B048-85BDC9FD1C3A}</a:tableStyleId>
              </a:tblPr>
              <a:tblGrid>
                <a:gridCol w="1259060">
                  <a:extLst>
                    <a:ext uri="{9D8B030D-6E8A-4147-A177-3AD203B41FA5}">
                      <a16:colId xmlns:a16="http://schemas.microsoft.com/office/drawing/2014/main" val="3763349515"/>
                    </a:ext>
                  </a:extLst>
                </a:gridCol>
                <a:gridCol w="814888">
                  <a:extLst>
                    <a:ext uri="{9D8B030D-6E8A-4147-A177-3AD203B41FA5}">
                      <a16:colId xmlns:a16="http://schemas.microsoft.com/office/drawing/2014/main" val="3275197788"/>
                    </a:ext>
                  </a:extLst>
                </a:gridCol>
                <a:gridCol w="814888">
                  <a:extLst>
                    <a:ext uri="{9D8B030D-6E8A-4147-A177-3AD203B41FA5}">
                      <a16:colId xmlns:a16="http://schemas.microsoft.com/office/drawing/2014/main" val="625275933"/>
                    </a:ext>
                  </a:extLst>
                </a:gridCol>
                <a:gridCol w="814888">
                  <a:extLst>
                    <a:ext uri="{9D8B030D-6E8A-4147-A177-3AD203B41FA5}">
                      <a16:colId xmlns:a16="http://schemas.microsoft.com/office/drawing/2014/main" val="4235118890"/>
                    </a:ext>
                  </a:extLst>
                </a:gridCol>
                <a:gridCol w="814888">
                  <a:extLst>
                    <a:ext uri="{9D8B030D-6E8A-4147-A177-3AD203B41FA5}">
                      <a16:colId xmlns:a16="http://schemas.microsoft.com/office/drawing/2014/main" val="2811349683"/>
                    </a:ext>
                  </a:extLst>
                </a:gridCol>
                <a:gridCol w="814888">
                  <a:extLst>
                    <a:ext uri="{9D8B030D-6E8A-4147-A177-3AD203B41FA5}">
                      <a16:colId xmlns:a16="http://schemas.microsoft.com/office/drawing/2014/main" val="968886377"/>
                    </a:ext>
                  </a:extLst>
                </a:gridCol>
              </a:tblGrid>
              <a:tr h="319400">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対象</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34164">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34164">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1" dirty="0">
                          <a:latin typeface="Meiryo" panose="020B0604030504040204" pitchFamily="34" charset="-128"/>
                          <a:ea typeface="Meiryo" panose="020B0604030504040204" pitchFamily="34" charset="-128"/>
                        </a:rPr>
                        <a:t>1/2</a:t>
                      </a:r>
                      <a:endParaRPr kumimoji="1" lang="ja-JP" altLang="en-US" sz="12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0" name="テキスト ボックス 19">
            <a:extLst>
              <a:ext uri="{FF2B5EF4-FFF2-40B4-BE49-F238E27FC236}">
                <a16:creationId xmlns:a16="http://schemas.microsoft.com/office/drawing/2014/main" id="{4C32FC85-1329-151A-1D37-0C1F5870F86A}"/>
              </a:ext>
            </a:extLst>
          </p:cNvPr>
          <p:cNvSpPr txBox="1"/>
          <p:nvPr/>
        </p:nvSpPr>
        <p:spPr>
          <a:xfrm>
            <a:off x="5925291" y="2181732"/>
            <a:ext cx="6472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対象の正規化メンバシップ</a:t>
            </a:r>
            <a:endPar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Meiryo" panose="020B0604030504040204" pitchFamily="34" charset="-128"/>
                <a:ea typeface="Meiryo" panose="020B0604030504040204" pitchFamily="34" charset="-128"/>
              </a:rPr>
              <a:t> 各対象の</a:t>
            </a:r>
            <a:r>
              <a:rPr kumimoji="1" lang="ja-JP" altLang="en-US" sz="1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rPr>
              <a:t>比較的類似度の高いクラスターへの帰属</a:t>
            </a:r>
            <a:r>
              <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を表す．</a:t>
            </a:r>
          </a:p>
        </p:txBody>
      </p:sp>
      <p:graphicFrame>
        <p:nvGraphicFramePr>
          <p:cNvPr id="21" name="表 12">
            <a:extLst>
              <a:ext uri="{FF2B5EF4-FFF2-40B4-BE49-F238E27FC236}">
                <a16:creationId xmlns:a16="http://schemas.microsoft.com/office/drawing/2014/main" id="{8BA5B902-FD7C-47CD-90B9-B389EBCD6C81}"/>
              </a:ext>
            </a:extLst>
          </p:cNvPr>
          <p:cNvGraphicFramePr>
            <a:graphicFrameLocks noGrp="1"/>
          </p:cNvGraphicFramePr>
          <p:nvPr>
            <p:extLst>
              <p:ext uri="{D42A27DB-BD31-4B8C-83A1-F6EECF244321}">
                <p14:modId xmlns:p14="http://schemas.microsoft.com/office/powerpoint/2010/main" val="1287916139"/>
              </p:ext>
            </p:extLst>
          </p:nvPr>
        </p:nvGraphicFramePr>
        <p:xfrm>
          <a:off x="6095999" y="4965517"/>
          <a:ext cx="5333500" cy="1364014"/>
        </p:xfrm>
        <a:graphic>
          <a:graphicData uri="http://schemas.openxmlformats.org/drawingml/2006/table">
            <a:tbl>
              <a:tblPr firstRow="1" bandRow="1">
                <a:tableStyleId>{5C22544A-7EE6-4342-B048-85BDC9FD1C3A}</a:tableStyleId>
              </a:tblPr>
              <a:tblGrid>
                <a:gridCol w="1259060">
                  <a:extLst>
                    <a:ext uri="{9D8B030D-6E8A-4147-A177-3AD203B41FA5}">
                      <a16:colId xmlns:a16="http://schemas.microsoft.com/office/drawing/2014/main" val="3763349515"/>
                    </a:ext>
                  </a:extLst>
                </a:gridCol>
                <a:gridCol w="814888">
                  <a:extLst>
                    <a:ext uri="{9D8B030D-6E8A-4147-A177-3AD203B41FA5}">
                      <a16:colId xmlns:a16="http://schemas.microsoft.com/office/drawing/2014/main" val="3275197788"/>
                    </a:ext>
                  </a:extLst>
                </a:gridCol>
                <a:gridCol w="814888">
                  <a:extLst>
                    <a:ext uri="{9D8B030D-6E8A-4147-A177-3AD203B41FA5}">
                      <a16:colId xmlns:a16="http://schemas.microsoft.com/office/drawing/2014/main" val="625275933"/>
                    </a:ext>
                  </a:extLst>
                </a:gridCol>
                <a:gridCol w="814888">
                  <a:extLst>
                    <a:ext uri="{9D8B030D-6E8A-4147-A177-3AD203B41FA5}">
                      <a16:colId xmlns:a16="http://schemas.microsoft.com/office/drawing/2014/main" val="4235118890"/>
                    </a:ext>
                  </a:extLst>
                </a:gridCol>
                <a:gridCol w="814888">
                  <a:extLst>
                    <a:ext uri="{9D8B030D-6E8A-4147-A177-3AD203B41FA5}">
                      <a16:colId xmlns:a16="http://schemas.microsoft.com/office/drawing/2014/main" val="2811349683"/>
                    </a:ext>
                  </a:extLst>
                </a:gridCol>
                <a:gridCol w="814888">
                  <a:extLst>
                    <a:ext uri="{9D8B030D-6E8A-4147-A177-3AD203B41FA5}">
                      <a16:colId xmlns:a16="http://schemas.microsoft.com/office/drawing/2014/main" val="968886377"/>
                    </a:ext>
                  </a:extLst>
                </a:gridCol>
              </a:tblGrid>
              <a:tr h="330224">
                <a:tc>
                  <a:txBody>
                    <a:bodyPr/>
                    <a:lstStyle/>
                    <a:p>
                      <a:pPr algn="ct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1</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3</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4</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a:solidFill>
                            <a:schemeClr val="tx1"/>
                          </a:solidFill>
                          <a:latin typeface="Meiryo" panose="020B0604030504040204" pitchFamily="34" charset="-128"/>
                          <a:ea typeface="Meiryo" panose="020B0604030504040204" pitchFamily="34" charset="-128"/>
                        </a:rPr>
                        <a:t>項目</a:t>
                      </a:r>
                      <a:r>
                        <a:rPr kumimoji="1" lang="en-US" altLang="ja-JP" sz="1200" b="0" dirty="0">
                          <a:solidFill>
                            <a:schemeClr val="tx1"/>
                          </a:solidFill>
                          <a:latin typeface="Meiryo" panose="020B0604030504040204" pitchFamily="34" charset="-128"/>
                          <a:ea typeface="Meiryo" panose="020B0604030504040204" pitchFamily="34" charset="-128"/>
                        </a:rPr>
                        <a:t>5</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516895">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1</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3/7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2/7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2/7</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516895">
                <a:tc>
                  <a:txBody>
                    <a:bodyPr/>
                    <a:lstStyle/>
                    <a:p>
                      <a:pPr algn="ctr"/>
                      <a:r>
                        <a:rPr kumimoji="1" lang="ja-JP" altLang="en-US" sz="1200">
                          <a:latin typeface="Meiryo" panose="020B0604030504040204" pitchFamily="34" charset="-128"/>
                          <a:ea typeface="Meiryo" panose="020B0604030504040204" pitchFamily="34" charset="-128"/>
                        </a:rPr>
                        <a:t>共クラスター</a:t>
                      </a:r>
                      <a:r>
                        <a:rPr kumimoji="1" lang="en-US" altLang="ja-JP" sz="1200" dirty="0">
                          <a:latin typeface="Meiryo" panose="020B0604030504040204" pitchFamily="34" charset="-128"/>
                          <a:ea typeface="Meiryo" panose="020B0604030504040204" pitchFamily="34" charset="-128"/>
                        </a:rPr>
                        <a:t>2</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dirty="0">
                          <a:latin typeface="Meiryo" panose="020B0604030504040204" pitchFamily="34" charset="-128"/>
                          <a:ea typeface="Meiryo" panose="020B0604030504040204" pitchFamily="34" charset="-128"/>
                        </a:rPr>
                        <a:t>0</a:t>
                      </a:r>
                      <a:endParaRPr kumimoji="1" lang="ja-JP" altLang="en-US" sz="12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200" b="0" dirty="0">
                          <a:solidFill>
                            <a:schemeClr val="tx1"/>
                          </a:solidFill>
                          <a:latin typeface="Meiryo" panose="020B0604030504040204" pitchFamily="34" charset="-128"/>
                          <a:ea typeface="Meiryo" panose="020B0604030504040204" pitchFamily="34" charset="-128"/>
                        </a:rPr>
                        <a:t>1/2</a:t>
                      </a:r>
                      <a:endParaRPr kumimoji="1" lang="ja-JP" altLang="en-US" sz="12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0" dirty="0">
                          <a:latin typeface="Meiryo" panose="020B0604030504040204" pitchFamily="34" charset="-128"/>
                          <a:ea typeface="Meiryo" panose="020B0604030504040204" pitchFamily="34" charset="-128"/>
                        </a:rPr>
                        <a:t>1/4</a:t>
                      </a:r>
                      <a:endParaRPr kumimoji="1" lang="ja-JP" altLang="en-US" sz="12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200" b="0" dirty="0">
                          <a:latin typeface="Meiryo" panose="020B0604030504040204" pitchFamily="34" charset="-128"/>
                          <a:ea typeface="Meiryo" panose="020B0604030504040204" pitchFamily="34" charset="-128"/>
                        </a:rPr>
                        <a:t>1/4</a:t>
                      </a:r>
                      <a:endParaRPr kumimoji="1" lang="ja-JP" altLang="en-US" sz="1200" b="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p:sp>
        <p:nvSpPr>
          <p:cNvPr id="23" name="テキスト ボックス 22">
            <a:extLst>
              <a:ext uri="{FF2B5EF4-FFF2-40B4-BE49-F238E27FC236}">
                <a16:creationId xmlns:a16="http://schemas.microsoft.com/office/drawing/2014/main" id="{86C6DA27-D431-95E3-3E8C-5E8BE9DE2A23}"/>
              </a:ext>
            </a:extLst>
          </p:cNvPr>
          <p:cNvSpPr txBox="1"/>
          <p:nvPr/>
        </p:nvSpPr>
        <p:spPr>
          <a:xfrm>
            <a:off x="6031619" y="4346074"/>
            <a:ext cx="58686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項目のメンバシップ</a:t>
            </a:r>
            <a:endParaRPr kumimoji="1" lang="en-US" altLang="ja-JP" sz="18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a:p>
            <a:pPr lvl="0">
              <a:defRPr/>
            </a:pPr>
            <a:r>
              <a:rPr lang="ja-JP" altLang="en-US" dirty="0">
                <a:latin typeface="Meiryo" panose="020B0604030504040204" pitchFamily="34" charset="-128"/>
                <a:ea typeface="Meiryo" panose="020B0604030504040204" pitchFamily="34" charset="-128"/>
              </a:rPr>
              <a:t> 各クラスター内での</a:t>
            </a:r>
            <a:r>
              <a:rPr lang="ja-JP" altLang="en-US" dirty="0">
                <a:solidFill>
                  <a:srgbClr val="FF0000"/>
                </a:solidFill>
                <a:latin typeface="Meiryo" panose="020B0604030504040204" pitchFamily="34" charset="-128"/>
                <a:ea typeface="Meiryo" panose="020B0604030504040204" pitchFamily="34" charset="-128"/>
              </a:rPr>
              <a:t>項目の重要度</a:t>
            </a:r>
            <a:r>
              <a:rPr lang="ja-JP" altLang="en-US" dirty="0">
                <a:latin typeface="Meiryo" panose="020B0604030504040204" pitchFamily="34" charset="-128"/>
                <a:ea typeface="Meiryo" panose="020B0604030504040204" pitchFamily="34" charset="-128"/>
              </a:rPr>
              <a:t>を表す．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25" name="角丸四角形 24">
            <a:extLst>
              <a:ext uri="{FF2B5EF4-FFF2-40B4-BE49-F238E27FC236}">
                <a16:creationId xmlns:a16="http://schemas.microsoft.com/office/drawing/2014/main" id="{09C1C371-62F2-4874-52CF-45ED6F2A3E6D}"/>
              </a:ext>
            </a:extLst>
          </p:cNvPr>
          <p:cNvSpPr/>
          <p:nvPr/>
        </p:nvSpPr>
        <p:spPr>
          <a:xfrm>
            <a:off x="7476600" y="3227068"/>
            <a:ext cx="2268000" cy="360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7" name="角丸四角形 26">
            <a:extLst>
              <a:ext uri="{FF2B5EF4-FFF2-40B4-BE49-F238E27FC236}">
                <a16:creationId xmlns:a16="http://schemas.microsoft.com/office/drawing/2014/main" id="{BAE3A7F8-8BFE-5F12-FF9D-3E7E2A6A62EF}"/>
              </a:ext>
            </a:extLst>
          </p:cNvPr>
          <p:cNvSpPr/>
          <p:nvPr/>
        </p:nvSpPr>
        <p:spPr>
          <a:xfrm>
            <a:off x="9085800" y="3765309"/>
            <a:ext cx="2268000" cy="36000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9" name="テキスト ボックス 28">
            <a:extLst>
              <a:ext uri="{FF2B5EF4-FFF2-40B4-BE49-F238E27FC236}">
                <a16:creationId xmlns:a16="http://schemas.microsoft.com/office/drawing/2014/main" id="{CB535854-AB5B-F007-D0B3-329709AB45B5}"/>
              </a:ext>
            </a:extLst>
          </p:cNvPr>
          <p:cNvSpPr txBox="1"/>
          <p:nvPr/>
        </p:nvSpPr>
        <p:spPr>
          <a:xfrm>
            <a:off x="273363" y="2181732"/>
            <a:ext cx="30003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spTree>
    <p:extLst>
      <p:ext uri="{BB962C8B-B14F-4D97-AF65-F5344CB8AC3E}">
        <p14:creationId xmlns:p14="http://schemas.microsoft.com/office/powerpoint/2010/main" val="1962735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1" y="1538791"/>
            <a:ext cx="11645037" cy="369332"/>
          </a:xfrm>
        </p:spPr>
        <p:txBody>
          <a:bodyPr>
            <a:normAutofit lnSpcReduction="10000"/>
          </a:bodyPr>
          <a:lstStyle/>
          <a:p>
            <a:r>
              <a:rPr lang="ja-JP" altLang="en-US" sz="2000" dirty="0">
                <a:latin typeface="Meiryo" panose="020B0604030504040204" pitchFamily="34" charset="-128"/>
                <a:ea typeface="Meiryo" panose="020B0604030504040204" pitchFamily="34" charset="-128"/>
              </a:rPr>
              <a:t>対象の二項関係を設定し，対象空間を粒状化する．</a:t>
            </a:r>
            <a:endParaRPr lang="en-US" altLang="ja-JP" sz="20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175318" y="6417984"/>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13</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3954067795"/>
              </p:ext>
            </p:extLst>
          </p:nvPr>
        </p:nvGraphicFramePr>
        <p:xfrm>
          <a:off x="495294" y="2544749"/>
          <a:ext cx="5038656" cy="3805284"/>
        </p:xfrm>
        <a:graphic>
          <a:graphicData uri="http://schemas.openxmlformats.org/drawingml/2006/table">
            <a:tbl>
              <a:tblPr firstRow="1" bandRow="1">
                <a:tableStyleId>{5C22544A-7EE6-4342-B048-85BDC9FD1C3A}</a:tableStyleId>
              </a:tblPr>
              <a:tblGrid>
                <a:gridCol w="839776">
                  <a:extLst>
                    <a:ext uri="{9D8B030D-6E8A-4147-A177-3AD203B41FA5}">
                      <a16:colId xmlns:a16="http://schemas.microsoft.com/office/drawing/2014/main" val="1984532691"/>
                    </a:ext>
                  </a:extLst>
                </a:gridCol>
                <a:gridCol w="838376">
                  <a:extLst>
                    <a:ext uri="{9D8B030D-6E8A-4147-A177-3AD203B41FA5}">
                      <a16:colId xmlns:a16="http://schemas.microsoft.com/office/drawing/2014/main" val="2179075514"/>
                    </a:ext>
                  </a:extLst>
                </a:gridCol>
                <a:gridCol w="841176">
                  <a:extLst>
                    <a:ext uri="{9D8B030D-6E8A-4147-A177-3AD203B41FA5}">
                      <a16:colId xmlns:a16="http://schemas.microsoft.com/office/drawing/2014/main" val="2275899961"/>
                    </a:ext>
                  </a:extLst>
                </a:gridCol>
                <a:gridCol w="839776">
                  <a:extLst>
                    <a:ext uri="{9D8B030D-6E8A-4147-A177-3AD203B41FA5}">
                      <a16:colId xmlns:a16="http://schemas.microsoft.com/office/drawing/2014/main" val="3604320373"/>
                    </a:ext>
                  </a:extLst>
                </a:gridCol>
                <a:gridCol w="839776">
                  <a:extLst>
                    <a:ext uri="{9D8B030D-6E8A-4147-A177-3AD203B41FA5}">
                      <a16:colId xmlns:a16="http://schemas.microsoft.com/office/drawing/2014/main" val="3716012496"/>
                    </a:ext>
                  </a:extLst>
                </a:gridCol>
                <a:gridCol w="83977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13" name="テキスト ボックス 12">
            <a:extLst>
              <a:ext uri="{FF2B5EF4-FFF2-40B4-BE49-F238E27FC236}">
                <a16:creationId xmlns:a16="http://schemas.microsoft.com/office/drawing/2014/main" id="{DEDD86E0-4D1C-6C90-3A68-49C0C230B9DF}"/>
              </a:ext>
            </a:extLst>
          </p:cNvPr>
          <p:cNvSpPr txBox="1"/>
          <p:nvPr/>
        </p:nvSpPr>
        <p:spPr>
          <a:xfrm>
            <a:off x="436268" y="1935688"/>
            <a:ext cx="5600706" cy="646331"/>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endParaRPr kumimoji="1" lang="en-US" altLang="ja-JP" b="1" dirty="0">
              <a:latin typeface="Meiryo" panose="020B0604030504040204" pitchFamily="34" charset="-128"/>
              <a:ea typeface="Meiryo" panose="020B0604030504040204" pitchFamily="34" charset="-128"/>
            </a:endParaRPr>
          </a:p>
          <a:p>
            <a:r>
              <a:rPr kumimoji="1" lang="ja-JP" altLang="en-US" b="1" dirty="0">
                <a:latin typeface="Meiryo" panose="020B0604030504040204" pitchFamily="34" charset="-128"/>
                <a:ea typeface="Meiryo" panose="020B0604030504040204" pitchFamily="34" charset="-128"/>
              </a:rPr>
              <a:t>対象間の類似性に基づき二項関係を設定</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988407448"/>
              </p:ext>
            </p:extLst>
          </p:nvPr>
        </p:nvGraphicFramePr>
        <p:xfrm>
          <a:off x="6559069"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5" name="楕円 10">
            <a:extLst>
              <a:ext uri="{FF2B5EF4-FFF2-40B4-BE49-F238E27FC236}">
                <a16:creationId xmlns:a16="http://schemas.microsoft.com/office/drawing/2014/main" id="{D5ACE10C-94FC-C4FB-AF9C-BC1B883BC054}"/>
              </a:ext>
            </a:extLst>
          </p:cNvPr>
          <p:cNvSpPr/>
          <p:nvPr/>
        </p:nvSpPr>
        <p:spPr>
          <a:xfrm>
            <a:off x="6589731"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843062"/>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右中かっこ 17">
            <a:extLst>
              <a:ext uri="{FF2B5EF4-FFF2-40B4-BE49-F238E27FC236}">
                <a16:creationId xmlns:a16="http://schemas.microsoft.com/office/drawing/2014/main" id="{C57AB836-CCD2-7B01-4912-4DFE0665E664}"/>
              </a:ext>
            </a:extLst>
          </p:cNvPr>
          <p:cNvSpPr/>
          <p:nvPr/>
        </p:nvSpPr>
        <p:spPr>
          <a:xfrm>
            <a:off x="1125883" y="3968419"/>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4142435-EB23-927B-0089-35E6DE15E06E}"/>
              </a:ext>
            </a:extLst>
          </p:cNvPr>
          <p:cNvSpPr txBox="1"/>
          <p:nvPr/>
        </p:nvSpPr>
        <p:spPr>
          <a:xfrm>
            <a:off x="1695196" y="4221643"/>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
        <p:nvSpPr>
          <p:cNvPr id="20" name="右中かっこ 19">
            <a:extLst>
              <a:ext uri="{FF2B5EF4-FFF2-40B4-BE49-F238E27FC236}">
                <a16:creationId xmlns:a16="http://schemas.microsoft.com/office/drawing/2014/main" id="{0ED7216A-D39E-1B1C-0A6C-7AA3564EC87A}"/>
              </a:ext>
            </a:extLst>
          </p:cNvPr>
          <p:cNvSpPr/>
          <p:nvPr/>
        </p:nvSpPr>
        <p:spPr>
          <a:xfrm>
            <a:off x="1125883" y="5223503"/>
            <a:ext cx="515034" cy="957943"/>
          </a:xfrm>
          <a:prstGeom prst="rightBrace">
            <a:avLst>
              <a:gd name="adj1" fmla="val 8333"/>
              <a:gd name="adj2" fmla="val 4272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2183A04-CB6A-B242-F31C-7AC2F2E3FA95}"/>
              </a:ext>
            </a:extLst>
          </p:cNvPr>
          <p:cNvSpPr txBox="1"/>
          <p:nvPr/>
        </p:nvSpPr>
        <p:spPr>
          <a:xfrm>
            <a:off x="6550669" y="2178615"/>
            <a:ext cx="3798187"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lang="ja-JP" altLang="en-US" b="1" dirty="0">
                <a:latin typeface="Meiryo" panose="020B0604030504040204" pitchFamily="34" charset="-128"/>
                <a:ea typeface="Meiryo" panose="020B0604030504040204" pitchFamily="34" charset="-128"/>
              </a:rPr>
              <a:t>：</a:t>
            </a:r>
            <a:r>
              <a:rPr kumimoji="1" lang="ja-JP" altLang="en-US" b="1" dirty="0">
                <a:latin typeface="Meiryo" panose="020B0604030504040204" pitchFamily="34" charset="-128"/>
                <a:ea typeface="Meiryo" panose="020B0604030504040204" pitchFamily="34" charset="-128"/>
              </a:rPr>
              <a:t>粒状化</a:t>
            </a:r>
          </a:p>
        </p:txBody>
      </p:sp>
      <p:sp>
        <p:nvSpPr>
          <p:cNvPr id="25" name="テキスト ボックス 24">
            <a:extLst>
              <a:ext uri="{FF2B5EF4-FFF2-40B4-BE49-F238E27FC236}">
                <a16:creationId xmlns:a16="http://schemas.microsoft.com/office/drawing/2014/main" id="{A3932630-C189-977B-B594-4309CE4A5DB1}"/>
              </a:ext>
            </a:extLst>
          </p:cNvPr>
          <p:cNvSpPr txBox="1"/>
          <p:nvPr/>
        </p:nvSpPr>
        <p:spPr>
          <a:xfrm>
            <a:off x="1695196" y="5485534"/>
            <a:ext cx="1800493" cy="369332"/>
          </a:xfrm>
          <a:prstGeom prst="rect">
            <a:avLst/>
          </a:prstGeom>
          <a:solidFill>
            <a:schemeClr val="bg1"/>
          </a:solidFill>
          <a:ln>
            <a:solidFill>
              <a:schemeClr val="tx1"/>
            </a:solidFill>
          </a:ln>
        </p:spPr>
        <p:txBody>
          <a:bodyPr wrap="none" rtlCol="0">
            <a:spAutoFit/>
          </a:bodyPr>
          <a:lstStyle/>
          <a:p>
            <a:r>
              <a:rPr lang="ja-JP" altLang="en-US" b="1" dirty="0">
                <a:latin typeface="Meiryo" panose="020B0604030504040204" pitchFamily="34" charset="-128"/>
                <a:ea typeface="Meiryo" panose="020B0604030504040204" pitchFamily="34" charset="-128"/>
              </a:rPr>
              <a:t>二項関係がある</a:t>
            </a:r>
            <a:endParaRPr kumimoji="1" lang="ja-JP" altLang="en-US"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9253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B7AD6146-BFCB-AA47-A81A-82B8C6853A6F}"/>
              </a:ext>
            </a:extLst>
          </p:cNvPr>
          <p:cNvSpPr/>
          <p:nvPr/>
        </p:nvSpPr>
        <p:spPr>
          <a:xfrm>
            <a:off x="0"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273482" y="1370130"/>
            <a:ext cx="11918518" cy="652439"/>
          </a:xfrm>
        </p:spPr>
        <p:txBody>
          <a:bodyPr>
            <a:normAutofit/>
          </a:bodyPr>
          <a:lstStyle/>
          <a:p>
            <a:r>
              <a:rPr lang="en-US" altLang="ja-JP" sz="2000" dirty="0">
                <a:latin typeface="Meiryo" panose="020B0604030504040204" pitchFamily="34" charset="-128"/>
                <a:ea typeface="Meiryo" panose="020B0604030504040204" pitchFamily="34" charset="-128"/>
              </a:rPr>
              <a:t>HCCMM</a:t>
            </a:r>
            <a:r>
              <a:rPr lang="ja-JP" altLang="en-US" sz="2000" dirty="0">
                <a:latin typeface="Meiryo" panose="020B0604030504040204" pitchFamily="34" charset="-128"/>
                <a:ea typeface="Meiryo" panose="020B0604030504040204" pitchFamily="34" charset="-128"/>
              </a:rPr>
              <a:t>法によって，暫定共クラスターを抽出した後に，</a:t>
            </a:r>
            <a:br>
              <a:rPr lang="en-US" altLang="ja-JP" sz="2000" dirty="0">
                <a:latin typeface="Meiryo" panose="020B0604030504040204" pitchFamily="34" charset="-128"/>
                <a:ea typeface="Meiryo" panose="020B0604030504040204" pitchFamily="34" charset="-128"/>
              </a:rPr>
            </a:br>
            <a:r>
              <a:rPr lang="ja-JP" altLang="en-US" sz="2000" dirty="0">
                <a:latin typeface="Meiryo" panose="020B0604030504040204" pitchFamily="34" charset="-128"/>
                <a:ea typeface="Meiryo" panose="020B0604030504040204" pitchFamily="34" charset="-128"/>
              </a:rPr>
              <a:t>粒単位で共クラスターへの帰属を判定する．</a:t>
            </a:r>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p:txBody>
      </p:sp>
      <p:sp>
        <p:nvSpPr>
          <p:cNvPr id="10" name="スライド番号プレースホルダー 9">
            <a:extLst>
              <a:ext uri="{FF2B5EF4-FFF2-40B4-BE49-F238E27FC236}">
                <a16:creationId xmlns:a16="http://schemas.microsoft.com/office/drawing/2014/main" id="{2907EB22-E14D-3A45-9D41-AAD926368AC2}"/>
              </a:ext>
            </a:extLst>
          </p:cNvPr>
          <p:cNvSpPr>
            <a:spLocks noGrp="1"/>
          </p:cNvSpPr>
          <p:nvPr>
            <p:ph type="sldNum" sz="quarter" idx="12"/>
          </p:nvPr>
        </p:nvSpPr>
        <p:spPr>
          <a:xfrm>
            <a:off x="9330974" y="6350033"/>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14</a:t>
            </a:fld>
            <a:endParaRPr kumimoji="1" lang="ja-JP" altLang="en-US" sz="160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id="{CEF138F9-C1B7-2CCB-55D0-AB4E49C5564C}"/>
              </a:ext>
            </a:extLst>
          </p:cNvPr>
          <p:cNvSpPr txBox="1">
            <a:spLocks/>
          </p:cNvSpPr>
          <p:nvPr/>
        </p:nvSpPr>
        <p:spPr>
          <a:xfrm>
            <a:off x="133842" y="74891"/>
            <a:ext cx="12058157" cy="11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solidFill>
                  <a:schemeClr val="bg1"/>
                </a:solidFill>
                <a:latin typeface="Arial" panose="020B0604020202020204" pitchFamily="34" charset="0"/>
                <a:cs typeface="Arial" panose="020B0604020202020204" pitchFamily="34" charset="0"/>
              </a:rPr>
              <a:t>Rough Set CCMM (RSCCMM)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2021</a:t>
            </a:r>
            <a:r>
              <a:rPr lang="en-US" altLang="ja-JP" sz="2400" dirty="0">
                <a:solidFill>
                  <a:schemeClr val="bg1"/>
                </a:solidFill>
                <a:latin typeface="Arial" panose="020B0604020202020204" pitchFamily="34" charset="0"/>
                <a:cs typeface="Arial" panose="020B0604020202020204" pitchFamily="34" charset="0"/>
              </a:rPr>
              <a:t>]</a:t>
            </a:r>
            <a:endParaRPr lang="ja-JP" altLang="en-US" sz="2400" dirty="0">
              <a:solidFill>
                <a:schemeClr val="bg1"/>
              </a:solidFill>
              <a:latin typeface="Arial" panose="020B0604020202020204" pitchFamily="34" charset="0"/>
              <a:cs typeface="Arial" panose="020B0604020202020204" pitchFamily="34" charset="0"/>
            </a:endParaRPr>
          </a:p>
        </p:txBody>
      </p:sp>
      <p:graphicFrame>
        <p:nvGraphicFramePr>
          <p:cNvPr id="6" name="表 5">
            <a:extLst>
              <a:ext uri="{FF2B5EF4-FFF2-40B4-BE49-F238E27FC236}">
                <a16:creationId xmlns:a16="http://schemas.microsoft.com/office/drawing/2014/main" id="{D83B0DD5-E311-CD39-F2FD-007358314FDD}"/>
              </a:ext>
            </a:extLst>
          </p:cNvPr>
          <p:cNvGraphicFramePr>
            <a:graphicFrameLocks noGrp="1"/>
          </p:cNvGraphicFramePr>
          <p:nvPr>
            <p:extLst>
              <p:ext uri="{D42A27DB-BD31-4B8C-83A1-F6EECF244321}">
                <p14:modId xmlns:p14="http://schemas.microsoft.com/office/powerpoint/2010/main" val="3681964940"/>
              </p:ext>
            </p:extLst>
          </p:nvPr>
        </p:nvGraphicFramePr>
        <p:xfrm>
          <a:off x="495294"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7" name="角丸四角形 6">
            <a:extLst>
              <a:ext uri="{FF2B5EF4-FFF2-40B4-BE49-F238E27FC236}">
                <a16:creationId xmlns:a16="http://schemas.microsoft.com/office/drawing/2014/main" id="{5C5828B4-4E0B-11AA-AFC1-7BC65A0D1A2C}"/>
              </a:ext>
            </a:extLst>
          </p:cNvPr>
          <p:cNvSpPr/>
          <p:nvPr/>
        </p:nvSpPr>
        <p:spPr>
          <a:xfrm>
            <a:off x="1394438" y="3202491"/>
            <a:ext cx="1570694" cy="12118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03958031-564C-BFCD-8465-2FD9317DC40C}"/>
              </a:ext>
            </a:extLst>
          </p:cNvPr>
          <p:cNvSpPr/>
          <p:nvPr/>
        </p:nvSpPr>
        <p:spPr>
          <a:xfrm>
            <a:off x="3061600" y="4491463"/>
            <a:ext cx="2417650" cy="179693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C8646DDB-46AB-727E-FC15-9A39D4D564ED}"/>
              </a:ext>
            </a:extLst>
          </p:cNvPr>
          <p:cNvSpPr/>
          <p:nvPr/>
        </p:nvSpPr>
        <p:spPr>
          <a:xfrm>
            <a:off x="1394438" y="2995924"/>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CA5878B-5891-E7B4-1132-DE4D56574495}"/>
              </a:ext>
            </a:extLst>
          </p:cNvPr>
          <p:cNvSpPr/>
          <p:nvPr/>
        </p:nvSpPr>
        <p:spPr>
          <a:xfrm>
            <a:off x="3495689" y="4250816"/>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DEDD86E0-4D1C-6C90-3A68-49C0C230B9DF}"/>
              </a:ext>
            </a:extLst>
          </p:cNvPr>
          <p:cNvSpPr txBox="1"/>
          <p:nvPr/>
        </p:nvSpPr>
        <p:spPr>
          <a:xfrm>
            <a:off x="495294" y="2175417"/>
            <a:ext cx="45730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kumimoji="1" lang="en-US" altLang="ja-JP" b="1" dirty="0">
                <a:latin typeface="Meiryo" panose="020B0604030504040204" pitchFamily="34" charset="-128"/>
                <a:ea typeface="Meiryo" panose="020B0604030504040204" pitchFamily="34" charset="-128"/>
              </a:rPr>
              <a:t>: </a:t>
            </a:r>
            <a:r>
              <a:rPr kumimoji="1" lang="ja-JP" altLang="en-US" b="1" dirty="0">
                <a:latin typeface="Meiryo" panose="020B0604030504040204" pitchFamily="34" charset="-128"/>
                <a:ea typeface="Meiryo" panose="020B0604030504040204" pitchFamily="34" charset="-128"/>
              </a:rPr>
              <a:t>ハードな分割</a:t>
            </a:r>
          </a:p>
        </p:txBody>
      </p:sp>
      <p:sp>
        <p:nvSpPr>
          <p:cNvPr id="17" name="右矢印 16">
            <a:extLst>
              <a:ext uri="{FF2B5EF4-FFF2-40B4-BE49-F238E27FC236}">
                <a16:creationId xmlns:a16="http://schemas.microsoft.com/office/drawing/2014/main" id="{AFB4DF46-5D8A-C8B8-0E2B-2E6077F2862F}"/>
              </a:ext>
            </a:extLst>
          </p:cNvPr>
          <p:cNvSpPr/>
          <p:nvPr/>
        </p:nvSpPr>
        <p:spPr>
          <a:xfrm>
            <a:off x="5758311" y="4129313"/>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楕円 10">
            <a:extLst>
              <a:ext uri="{FF2B5EF4-FFF2-40B4-BE49-F238E27FC236}">
                <a16:creationId xmlns:a16="http://schemas.microsoft.com/office/drawing/2014/main" id="{324F7C95-8467-CF37-79D9-9ED5AD403CDF}"/>
              </a:ext>
            </a:extLst>
          </p:cNvPr>
          <p:cNvSpPr/>
          <p:nvPr/>
        </p:nvSpPr>
        <p:spPr>
          <a:xfrm>
            <a:off x="525256"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楕円 10">
            <a:extLst>
              <a:ext uri="{FF2B5EF4-FFF2-40B4-BE49-F238E27FC236}">
                <a16:creationId xmlns:a16="http://schemas.microsoft.com/office/drawing/2014/main" id="{497A1BD5-5F2A-BD8B-5466-8FD895ACBEB4}"/>
              </a:ext>
            </a:extLst>
          </p:cNvPr>
          <p:cNvSpPr/>
          <p:nvPr/>
        </p:nvSpPr>
        <p:spPr>
          <a:xfrm>
            <a:off x="536058" y="3843062"/>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10">
            <a:extLst>
              <a:ext uri="{FF2B5EF4-FFF2-40B4-BE49-F238E27FC236}">
                <a16:creationId xmlns:a16="http://schemas.microsoft.com/office/drawing/2014/main" id="{42B6F46D-4B85-55E1-0503-0F6CD0AA9DDB}"/>
              </a:ext>
            </a:extLst>
          </p:cNvPr>
          <p:cNvSpPr/>
          <p:nvPr/>
        </p:nvSpPr>
        <p:spPr>
          <a:xfrm>
            <a:off x="536058"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28" name="表 27">
            <a:extLst>
              <a:ext uri="{FF2B5EF4-FFF2-40B4-BE49-F238E27FC236}">
                <a16:creationId xmlns:a16="http://schemas.microsoft.com/office/drawing/2014/main" id="{52A282DA-D91D-6151-BA6D-BD4704135E1F}"/>
              </a:ext>
            </a:extLst>
          </p:cNvPr>
          <p:cNvGraphicFramePr>
            <a:graphicFrameLocks noGrp="1"/>
          </p:cNvGraphicFramePr>
          <p:nvPr>
            <p:extLst>
              <p:ext uri="{D42A27DB-BD31-4B8C-83A1-F6EECF244321}">
                <p14:modId xmlns:p14="http://schemas.microsoft.com/office/powerpoint/2010/main" val="1015181299"/>
              </p:ext>
            </p:extLst>
          </p:nvPr>
        </p:nvGraphicFramePr>
        <p:xfrm>
          <a:off x="6559069" y="2544749"/>
          <a:ext cx="5044477" cy="3805284"/>
        </p:xfrm>
        <a:graphic>
          <a:graphicData uri="http://schemas.openxmlformats.org/drawingml/2006/table">
            <a:tbl>
              <a:tblPr firstRow="1" bandRow="1">
                <a:tableStyleId>{5C22544A-7EE6-4342-B048-85BDC9FD1C3A}</a:tableStyleId>
              </a:tblPr>
              <a:tblGrid>
                <a:gridCol w="840746">
                  <a:extLst>
                    <a:ext uri="{9D8B030D-6E8A-4147-A177-3AD203B41FA5}">
                      <a16:colId xmlns:a16="http://schemas.microsoft.com/office/drawing/2014/main" val="1984532691"/>
                    </a:ext>
                  </a:extLst>
                </a:gridCol>
                <a:gridCol w="839345">
                  <a:extLst>
                    <a:ext uri="{9D8B030D-6E8A-4147-A177-3AD203B41FA5}">
                      <a16:colId xmlns:a16="http://schemas.microsoft.com/office/drawing/2014/main" val="2179075514"/>
                    </a:ext>
                  </a:extLst>
                </a:gridCol>
                <a:gridCol w="842148">
                  <a:extLst>
                    <a:ext uri="{9D8B030D-6E8A-4147-A177-3AD203B41FA5}">
                      <a16:colId xmlns:a16="http://schemas.microsoft.com/office/drawing/2014/main" val="2275899961"/>
                    </a:ext>
                  </a:extLst>
                </a:gridCol>
                <a:gridCol w="840746">
                  <a:extLst>
                    <a:ext uri="{9D8B030D-6E8A-4147-A177-3AD203B41FA5}">
                      <a16:colId xmlns:a16="http://schemas.microsoft.com/office/drawing/2014/main" val="3604320373"/>
                    </a:ext>
                  </a:extLst>
                </a:gridCol>
                <a:gridCol w="840746">
                  <a:extLst>
                    <a:ext uri="{9D8B030D-6E8A-4147-A177-3AD203B41FA5}">
                      <a16:colId xmlns:a16="http://schemas.microsoft.com/office/drawing/2014/main" val="3716012496"/>
                    </a:ext>
                  </a:extLst>
                </a:gridCol>
                <a:gridCol w="840746">
                  <a:extLst>
                    <a:ext uri="{9D8B030D-6E8A-4147-A177-3AD203B41FA5}">
                      <a16:colId xmlns:a16="http://schemas.microsoft.com/office/drawing/2014/main" val="4140730682"/>
                    </a:ext>
                  </a:extLst>
                </a:gridCol>
              </a:tblGrid>
              <a:tr h="634214">
                <a:tc>
                  <a:txBody>
                    <a:bodyPr/>
                    <a:lstStyle/>
                    <a:p>
                      <a:pPr algn="ct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1</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2</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3</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4</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a:solidFill>
                            <a:schemeClr val="tx1"/>
                          </a:solidFill>
                          <a:latin typeface="Meiryo" panose="020B0604030504040204" pitchFamily="34" charset="-128"/>
                          <a:ea typeface="Meiryo" panose="020B0604030504040204" pitchFamily="34" charset="-128"/>
                        </a:rPr>
                        <a:t>項目</a:t>
                      </a:r>
                      <a:r>
                        <a:rPr kumimoji="1" lang="en-US" altLang="ja-JP" b="0" dirty="0">
                          <a:solidFill>
                            <a:schemeClr val="tx1"/>
                          </a:solidFill>
                          <a:latin typeface="Meiryo" panose="020B0604030504040204" pitchFamily="34" charset="-128"/>
                          <a:ea typeface="Meiryo" panose="020B0604030504040204" pitchFamily="34" charset="-128"/>
                        </a:rPr>
                        <a:t>5</a:t>
                      </a:r>
                      <a:endParaRPr kumimoji="1" lang="ja-JP" altLang="en-US"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2</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3</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4</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634214">
                <a:tc>
                  <a:txBody>
                    <a:bodyPr/>
                    <a:lstStyle/>
                    <a:p>
                      <a:pPr algn="ctr"/>
                      <a:r>
                        <a:rPr kumimoji="1" lang="ja-JP" altLang="en-US">
                          <a:latin typeface="Meiryo" panose="020B0604030504040204" pitchFamily="34" charset="-128"/>
                          <a:ea typeface="Meiryo" panose="020B0604030504040204" pitchFamily="34" charset="-128"/>
                        </a:rPr>
                        <a:t>対象</a:t>
                      </a:r>
                      <a:r>
                        <a:rPr kumimoji="1" lang="en-US" altLang="ja-JP" dirty="0">
                          <a:latin typeface="Meiryo" panose="020B0604030504040204" pitchFamily="34" charset="-128"/>
                          <a:ea typeface="Meiryo" panose="020B0604030504040204" pitchFamily="34" charset="-128"/>
                        </a:rPr>
                        <a:t>5</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0</a:t>
                      </a:r>
                      <a:endParaRPr kumimoji="1" lang="ja-JP" altLang="en-US">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latin typeface="Meiryo" panose="020B0604030504040204" pitchFamily="34" charset="-128"/>
                          <a:ea typeface="Meiryo" panose="020B0604030504040204" pitchFamily="34" charset="-128"/>
                        </a:rPr>
                        <a:t>1</a:t>
                      </a:r>
                      <a:endParaRPr kumimoji="1" lang="ja-JP" altLang="en-US"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sp>
        <p:nvSpPr>
          <p:cNvPr id="30" name="角丸四角形 29">
            <a:extLst>
              <a:ext uri="{FF2B5EF4-FFF2-40B4-BE49-F238E27FC236}">
                <a16:creationId xmlns:a16="http://schemas.microsoft.com/office/drawing/2014/main" id="{A2A700DB-84DE-DC91-31E7-7F4DA2D60A1E}"/>
              </a:ext>
            </a:extLst>
          </p:cNvPr>
          <p:cNvSpPr/>
          <p:nvPr/>
        </p:nvSpPr>
        <p:spPr>
          <a:xfrm>
            <a:off x="7428251" y="3296956"/>
            <a:ext cx="2434840" cy="16989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角丸四角形 31">
            <a:extLst>
              <a:ext uri="{FF2B5EF4-FFF2-40B4-BE49-F238E27FC236}">
                <a16:creationId xmlns:a16="http://schemas.microsoft.com/office/drawing/2014/main" id="{CB8A00EF-2C85-1377-060F-EFB7BBE89E1D}"/>
              </a:ext>
            </a:extLst>
          </p:cNvPr>
          <p:cNvSpPr/>
          <p:nvPr/>
        </p:nvSpPr>
        <p:spPr>
          <a:xfrm>
            <a:off x="8314623" y="3866760"/>
            <a:ext cx="3184372" cy="242163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A0CCE92-CE2D-76DE-07E3-F0575421309B}"/>
              </a:ext>
            </a:extLst>
          </p:cNvPr>
          <p:cNvSpPr/>
          <p:nvPr/>
        </p:nvSpPr>
        <p:spPr>
          <a:xfrm>
            <a:off x="7860324" y="3043548"/>
            <a:ext cx="1570694" cy="301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1</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C2EA86F1-8716-0EB5-6C14-18B1D7D91AD3}"/>
              </a:ext>
            </a:extLst>
          </p:cNvPr>
          <p:cNvSpPr/>
          <p:nvPr/>
        </p:nvSpPr>
        <p:spPr>
          <a:xfrm>
            <a:off x="9987850" y="3642862"/>
            <a:ext cx="1703132" cy="324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共クラスター</a:t>
            </a:r>
            <a:r>
              <a:rPr kumimoji="1" lang="en-US" altLang="ja-JP"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rPr>
              <a:t>2</a:t>
            </a:r>
            <a:endParaRPr kumimoji="1" lang="ja-JP" altLang="en-US" sz="16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35" name="楕円 10">
            <a:extLst>
              <a:ext uri="{FF2B5EF4-FFF2-40B4-BE49-F238E27FC236}">
                <a16:creationId xmlns:a16="http://schemas.microsoft.com/office/drawing/2014/main" id="{D5ACE10C-94FC-C4FB-AF9C-BC1B883BC054}"/>
              </a:ext>
            </a:extLst>
          </p:cNvPr>
          <p:cNvSpPr/>
          <p:nvPr/>
        </p:nvSpPr>
        <p:spPr>
          <a:xfrm>
            <a:off x="6589731" y="3217662"/>
            <a:ext cx="751084" cy="5172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楕円 10">
            <a:extLst>
              <a:ext uri="{FF2B5EF4-FFF2-40B4-BE49-F238E27FC236}">
                <a16:creationId xmlns:a16="http://schemas.microsoft.com/office/drawing/2014/main" id="{4B40794E-B513-0B8B-21C8-A790C12DCAD0}"/>
              </a:ext>
            </a:extLst>
          </p:cNvPr>
          <p:cNvSpPr/>
          <p:nvPr/>
        </p:nvSpPr>
        <p:spPr>
          <a:xfrm>
            <a:off x="6589731" y="3843062"/>
            <a:ext cx="751084" cy="121185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楕円 10">
            <a:extLst>
              <a:ext uri="{FF2B5EF4-FFF2-40B4-BE49-F238E27FC236}">
                <a16:creationId xmlns:a16="http://schemas.microsoft.com/office/drawing/2014/main" id="{D64AB5DF-4A16-08F7-1AFB-05D6E7E3860A}"/>
              </a:ext>
            </a:extLst>
          </p:cNvPr>
          <p:cNvSpPr/>
          <p:nvPr/>
        </p:nvSpPr>
        <p:spPr>
          <a:xfrm>
            <a:off x="6605355" y="5096547"/>
            <a:ext cx="751084" cy="121185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1B17AD7F-BE72-4001-6AA1-36E5DD62D82D}"/>
              </a:ext>
            </a:extLst>
          </p:cNvPr>
          <p:cNvSpPr txBox="1"/>
          <p:nvPr/>
        </p:nvSpPr>
        <p:spPr>
          <a:xfrm>
            <a:off x="6578694" y="2170279"/>
            <a:ext cx="4573095" cy="369332"/>
          </a:xfrm>
          <a:prstGeom prst="rect">
            <a:avLst/>
          </a:prstGeom>
          <a:noFill/>
        </p:spPr>
        <p:txBody>
          <a:bodyPr wrap="square" rtlCol="0">
            <a:spAutoFit/>
          </a:bodyPr>
          <a:lstStyle/>
          <a:p>
            <a:r>
              <a:rPr kumimoji="1" lang="ja-JP" altLang="en-US" b="1" dirty="0">
                <a:latin typeface="Meiryo" panose="020B0604030504040204" pitchFamily="34" charset="-128"/>
                <a:ea typeface="Meiryo" panose="020B0604030504040204" pitchFamily="34" charset="-128"/>
              </a:rPr>
              <a:t>共起関係データ</a:t>
            </a:r>
            <a:r>
              <a:rPr kumimoji="1" lang="en-US" altLang="ja-JP" b="1" dirty="0">
                <a:latin typeface="Meiryo" panose="020B0604030504040204" pitchFamily="34" charset="-128"/>
                <a:ea typeface="Meiryo" panose="020B0604030504040204" pitchFamily="34" charset="-128"/>
              </a:rPr>
              <a:t>: </a:t>
            </a:r>
            <a:r>
              <a:rPr kumimoji="1" lang="ja-JP" altLang="en-US" b="1" dirty="0">
                <a:latin typeface="Meiryo" panose="020B0604030504040204" pitchFamily="34" charset="-128"/>
                <a:ea typeface="Meiryo" panose="020B0604030504040204" pitchFamily="34" charset="-128"/>
              </a:rPr>
              <a:t>粒単位での帰属判定</a:t>
            </a:r>
          </a:p>
        </p:txBody>
      </p:sp>
    </p:spTree>
    <p:extLst>
      <p:ext uri="{BB962C8B-B14F-4D97-AF65-F5344CB8AC3E}">
        <p14:creationId xmlns:p14="http://schemas.microsoft.com/office/powerpoint/2010/main" val="336545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15</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976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a:extLst>
              <a:ext uri="{FF2B5EF4-FFF2-40B4-BE49-F238E27FC236}">
                <a16:creationId xmlns:a16="http://schemas.microsoft.com/office/drawing/2014/main" id="{BDD429BE-BC0F-6C49-BA0F-EBD377DFDA92}"/>
              </a:ext>
            </a:extLst>
          </p:cNvPr>
          <p:cNvSpPr/>
          <p:nvPr/>
        </p:nvSpPr>
        <p:spPr>
          <a:xfrm>
            <a:off x="1529536" y="5452749"/>
            <a:ext cx="9124285" cy="103366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2400" dirty="0">
                <a:solidFill>
                  <a:sysClr val="windowText" lastClr="000000"/>
                </a:solidFill>
                <a:latin typeface="Meiryo" panose="020B0604030504040204" pitchFamily="34" charset="-128"/>
                <a:ea typeface="Meiryo" panose="020B0604030504040204" pitchFamily="34" charset="-128"/>
              </a:rPr>
              <a:t>RSCCMM</a:t>
            </a:r>
            <a:r>
              <a:rPr kumimoji="1" lang="ja-JP" altLang="en-US" sz="2400" dirty="0">
                <a:solidFill>
                  <a:sysClr val="windowText" lastClr="000000"/>
                </a:solidFill>
                <a:latin typeface="Meiryo" panose="020B0604030504040204" pitchFamily="34" charset="-128"/>
                <a:ea typeface="Meiryo" panose="020B0604030504040204" pitchFamily="34" charset="-128"/>
              </a:rPr>
              <a:t>法</a:t>
            </a:r>
            <a:r>
              <a:rPr lang="ja-JP" altLang="en-US" sz="2400" dirty="0">
                <a:solidFill>
                  <a:sysClr val="windowText" lastClr="000000"/>
                </a:solidFill>
                <a:latin typeface="Meiryo" panose="020B0604030504040204" pitchFamily="34" charset="-128"/>
                <a:ea typeface="Meiryo" panose="020B0604030504040204" pitchFamily="34" charset="-128"/>
              </a:rPr>
              <a:t>によるクラスタリングによって抽出された，</a:t>
            </a:r>
            <a:br>
              <a:rPr lang="en-US" altLang="ja-JP" sz="2400" dirty="0">
                <a:solidFill>
                  <a:sysClr val="windowText" lastClr="000000"/>
                </a:solidFill>
                <a:latin typeface="Meiryo" panose="020B0604030504040204" pitchFamily="34" charset="-128"/>
                <a:ea typeface="Meiryo" panose="020B0604030504040204" pitchFamily="34" charset="-128"/>
              </a:rPr>
            </a:br>
            <a:r>
              <a:rPr lang="ja-JP" altLang="en-US" sz="2400" dirty="0">
                <a:solidFill>
                  <a:sysClr val="windowText" lastClr="000000"/>
                </a:solidFill>
                <a:latin typeface="Meiryo" panose="020B0604030504040204" pitchFamily="34" charset="-128"/>
                <a:ea typeface="Meiryo" panose="020B0604030504040204" pitchFamily="34" charset="-128"/>
              </a:rPr>
              <a:t>それぞれの共クラスター内で嗜好度の高いコンテンツを推薦</a:t>
            </a:r>
            <a:endParaRPr kumimoji="1" lang="ja-JP" altLang="en-US" sz="2400" dirty="0">
              <a:solidFill>
                <a:sysClr val="windowText" lastClr="000000"/>
              </a:solidFill>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br>
              <a:rPr lang="en-US" altLang="ja-JP" sz="3200" dirty="0">
                <a:solidFill>
                  <a:srgbClr val="FFFFFF"/>
                </a:solidFill>
                <a:latin typeface="Arial" panose="020B0604020202020204" pitchFamily="34" charset="0"/>
                <a:ea typeface="Meiryo" panose="020B0604030504040204" pitchFamily="34" charset="-128"/>
                <a:cs typeface="Arial" panose="020B0604020202020204" pitchFamily="34" charset="0"/>
              </a:rPr>
            </a:br>
            <a:r>
              <a:rPr kumimoji="1" lang="en-US" altLang="ja-JP" sz="3200" dirty="0">
                <a:solidFill>
                  <a:srgbClr val="FFFFFF"/>
                </a:solidFill>
                <a:latin typeface="Arial" panose="020B0604020202020204" pitchFamily="34" charset="0"/>
                <a:cs typeface="Arial" panose="020B0604020202020204" pitchFamily="34" charset="0"/>
              </a:rPr>
              <a:t>RSCCMM</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kumimoji="1" lang="en-US" altLang="ja-JP" sz="3200" dirty="0">
                <a:solidFill>
                  <a:srgbClr val="FFFFFF"/>
                </a:solidFill>
                <a:latin typeface="Arial" panose="020B0604020202020204" pitchFamily="34" charset="0"/>
                <a:cs typeface="Arial" panose="020B0604020202020204" pitchFamily="34" charset="0"/>
              </a:rPr>
              <a:t>(RSCCMM-CF)</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16</a:t>
            </a:fld>
            <a:endParaRPr kumimoji="1" lang="ja-JP" altLang="en-US" sz="1600">
              <a:latin typeface="Arial" panose="020B0604020202020204" pitchFamily="34" charset="0"/>
              <a:cs typeface="Arial" panose="020B0604020202020204" pitchFamily="34" charset="0"/>
            </a:endParaRPr>
          </a:p>
        </p:txBody>
      </p:sp>
      <p:sp>
        <p:nvSpPr>
          <p:cNvPr id="9" name="角丸四角形 8">
            <a:extLst>
              <a:ext uri="{FF2B5EF4-FFF2-40B4-BE49-F238E27FC236}">
                <a16:creationId xmlns:a16="http://schemas.microsoft.com/office/drawing/2014/main" id="{E430300B-556B-6643-A382-4C9642C90DA1}"/>
              </a:ext>
            </a:extLst>
          </p:cNvPr>
          <p:cNvSpPr/>
          <p:nvPr/>
        </p:nvSpPr>
        <p:spPr>
          <a:xfrm>
            <a:off x="324367" y="1395638"/>
            <a:ext cx="5847833" cy="59015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協調フィルタリングが対象とするデータ</a:t>
            </a:r>
          </a:p>
        </p:txBody>
      </p:sp>
      <p:sp>
        <p:nvSpPr>
          <p:cNvPr id="16" name="下矢印 15">
            <a:extLst>
              <a:ext uri="{FF2B5EF4-FFF2-40B4-BE49-F238E27FC236}">
                <a16:creationId xmlns:a16="http://schemas.microsoft.com/office/drawing/2014/main" id="{6C72907B-ADD8-D048-919F-7DE04F813978}"/>
              </a:ext>
            </a:extLst>
          </p:cNvPr>
          <p:cNvSpPr/>
          <p:nvPr/>
        </p:nvSpPr>
        <p:spPr>
          <a:xfrm>
            <a:off x="633965" y="2191737"/>
            <a:ext cx="566057" cy="674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ECF759CE-E062-9247-AFCC-471719CFFAC3}"/>
              </a:ext>
            </a:extLst>
          </p:cNvPr>
          <p:cNvSpPr/>
          <p:nvPr/>
        </p:nvSpPr>
        <p:spPr>
          <a:xfrm>
            <a:off x="633965" y="3868085"/>
            <a:ext cx="566057" cy="67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角丸四角形 29">
            <a:extLst>
              <a:ext uri="{FF2B5EF4-FFF2-40B4-BE49-F238E27FC236}">
                <a16:creationId xmlns:a16="http://schemas.microsoft.com/office/drawing/2014/main" id="{4D59DAB9-14F5-9642-9109-860CC9899F59}"/>
              </a:ext>
            </a:extLst>
          </p:cNvPr>
          <p:cNvSpPr/>
          <p:nvPr/>
        </p:nvSpPr>
        <p:spPr>
          <a:xfrm>
            <a:off x="324367" y="3071985"/>
            <a:ext cx="5956689" cy="59016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RSCCMM</a:t>
            </a: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法によるラフ共クラスタリング</a:t>
            </a:r>
          </a:p>
        </p:txBody>
      </p:sp>
      <p:sp>
        <p:nvSpPr>
          <p:cNvPr id="35" name="角丸四角形 34">
            <a:extLst>
              <a:ext uri="{FF2B5EF4-FFF2-40B4-BE49-F238E27FC236}">
                <a16:creationId xmlns:a16="http://schemas.microsoft.com/office/drawing/2014/main" id="{E3BBE807-35DF-CD4F-96BB-B14F9F4A95A5}"/>
              </a:ext>
            </a:extLst>
          </p:cNvPr>
          <p:cNvSpPr/>
          <p:nvPr/>
        </p:nvSpPr>
        <p:spPr>
          <a:xfrm>
            <a:off x="324367" y="4778440"/>
            <a:ext cx="4467970" cy="6743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協調フィルタリングへの応用</a:t>
            </a:r>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7652A96-66C9-6B42-A205-F554C145C2C2}"/>
                  </a:ext>
                </a:extLst>
              </p:cNvPr>
              <p:cNvSpPr txBox="1"/>
              <p:nvPr/>
            </p:nvSpPr>
            <p:spPr>
              <a:xfrm>
                <a:off x="1529536" y="2191737"/>
                <a:ext cx="10314389" cy="49141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0" dirty="0">
                    <a:latin typeface="Meiryo" panose="020B0604030504040204" pitchFamily="34" charset="-128"/>
                    <a:ea typeface="Meiryo" panose="020B0604030504040204" pitchFamily="34" charset="-128"/>
                    <a:cs typeface="Arial" panose="020B0604020202020204" pitchFamily="34" charset="0"/>
                  </a:rPr>
                  <a:t>ユーザー数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𝑛</m:t>
                    </m:r>
                  </m:oMath>
                </a14:m>
                <a:r>
                  <a:rPr lang="ja-JP" altLang="en-US" sz="2400" dirty="0" err="1">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アイテム数</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𝑚</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とした</a:t>
                </a:r>
                <a:r>
                  <a:rPr lang="en-US"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dirty="0" smtClean="0">
                        <a:latin typeface="Cambria Math" panose="02040503050406030204" pitchFamily="18" charset="0"/>
                        <a:cs typeface="Arial" panose="020B0604020202020204" pitchFamily="34" charset="0"/>
                      </a:rPr>
                      <m:t>𝑛</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m:t>
                    </m:r>
                    <m:r>
                      <a:rPr lang="en-US" altLang="ja-JP" sz="2400" b="0" i="1" dirty="0" smtClean="0">
                        <a:latin typeface="Cambria Math" panose="02040503050406030204" pitchFamily="18" charset="0"/>
                        <a:ea typeface="Cambria Math" panose="02040503050406030204" pitchFamily="18" charset="0"/>
                        <a:cs typeface="Arial" panose="020B0604020202020204" pitchFamily="34" charset="0"/>
                      </a:rPr>
                      <m:t>𝑚</m:t>
                    </m:r>
                  </m:oMath>
                </a14:m>
                <a:r>
                  <a:rPr lang="en" altLang="ja-JP" sz="2400" dirty="0">
                    <a:latin typeface="Meiryo" panose="020B0604030504040204" pitchFamily="34" charset="-128"/>
                    <a:ea typeface="Meiryo" panose="020B0604030504040204" pitchFamily="34" charset="-128"/>
                    <a:cs typeface="Arial" panose="020B0604020202020204" pitchFamily="34" charset="0"/>
                  </a:rPr>
                  <a:t> </a:t>
                </a:r>
                <a:r>
                  <a:rPr lang="ja-JP" altLang="en-US" sz="2400" dirty="0">
                    <a:latin typeface="Meiryo" panose="020B0604030504040204" pitchFamily="34" charset="-128"/>
                    <a:ea typeface="Meiryo" panose="020B0604030504040204" pitchFamily="34" charset="-128"/>
                    <a:cs typeface="Arial" panose="020B0604020202020204" pitchFamily="34" charset="0"/>
                  </a:rPr>
                  <a:t>の共起関係行列</a:t>
                </a:r>
                <a:r>
                  <a:rPr lang="en" altLang="ja-JP"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lang="en-US" altLang="ja-JP" sz="2400" b="0" i="1" smtClean="0">
                        <a:latin typeface="Cambria Math" panose="02040503050406030204" pitchFamily="18" charset="0"/>
                        <a:cs typeface="Arial" panose="020B0604020202020204" pitchFamily="34" charset="0"/>
                      </a:rPr>
                      <m:t>𝑅</m:t>
                    </m:r>
                    <m:r>
                      <a:rPr lang="en-US" altLang="ja-JP" sz="2400" b="0" i="1" smtClean="0">
                        <a:latin typeface="Cambria Math" panose="02040503050406030204" pitchFamily="18" charset="0"/>
                        <a:cs typeface="Arial" panose="020B0604020202020204" pitchFamily="34" charset="0"/>
                      </a:rPr>
                      <m:t>={</m:t>
                    </m:r>
                    <m:sSub>
                      <m:sSubPr>
                        <m:ctrlPr>
                          <a:rPr lang="en-US" altLang="ja-JP" sz="2400" b="0" i="1" smtClean="0">
                            <a:latin typeface="Cambria Math" panose="02040503050406030204" pitchFamily="18" charset="0"/>
                            <a:cs typeface="Arial" panose="020B0604020202020204" pitchFamily="34" charset="0"/>
                          </a:rPr>
                        </m:ctrlPr>
                      </m:sSubPr>
                      <m:e>
                        <m:r>
                          <a:rPr lang="en-US" altLang="ja-JP" sz="2400" b="0" i="1" smtClean="0">
                            <a:latin typeface="Cambria Math" panose="02040503050406030204" pitchFamily="18" charset="0"/>
                            <a:cs typeface="Arial" panose="020B0604020202020204" pitchFamily="34" charset="0"/>
                          </a:rPr>
                          <m:t>𝑟</m:t>
                        </m:r>
                      </m:e>
                      <m:sub>
                        <m:r>
                          <a:rPr lang="en-US" altLang="ja-JP" sz="2400" b="0" i="1" smtClean="0">
                            <a:latin typeface="Cambria Math" panose="02040503050406030204" pitchFamily="18" charset="0"/>
                            <a:cs typeface="Arial" panose="020B0604020202020204" pitchFamily="34" charset="0"/>
                          </a:rPr>
                          <m:t>𝑖𝑗</m:t>
                        </m:r>
                      </m:sub>
                    </m:sSub>
                    <m:r>
                      <a:rPr lang="en-US" altLang="ja-JP" sz="2400" b="0" i="1" smtClean="0">
                        <a:latin typeface="Cambria Math" panose="02040503050406030204" pitchFamily="18" charset="0"/>
                        <a:cs typeface="Arial" panose="020B0604020202020204" pitchFamily="34" charset="0"/>
                      </a:rPr>
                      <m:t>}</m:t>
                    </m:r>
                  </m:oMath>
                </a14:m>
                <a:endParaRPr lang="en-US" altLang="ja-JP" sz="2400" b="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4" name="テキスト ボックス 23">
                <a:extLst>
                  <a:ext uri="{FF2B5EF4-FFF2-40B4-BE49-F238E27FC236}">
                    <a16:creationId xmlns:a16="http://schemas.microsoft.com/office/drawing/2014/main" id="{E7652A96-66C9-6B42-A205-F554C145C2C2}"/>
                  </a:ext>
                </a:extLst>
              </p:cNvPr>
              <p:cNvSpPr txBox="1">
                <a:spLocks noRot="1" noChangeAspect="1" noMove="1" noResize="1" noEditPoints="1" noAdjustHandles="1" noChangeArrowheads="1" noChangeShapeType="1" noTextEdit="1"/>
              </p:cNvSpPr>
              <p:nvPr/>
            </p:nvSpPr>
            <p:spPr>
              <a:xfrm>
                <a:off x="1529536" y="2191737"/>
                <a:ext cx="10314389" cy="491417"/>
              </a:xfrm>
              <a:prstGeom prst="rect">
                <a:avLst/>
              </a:prstGeom>
              <a:blipFill>
                <a:blip r:embed="rId3"/>
                <a:stretch>
                  <a:fillRect l="-827" t="-6250" b="-28750"/>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73DB135B-5CBC-5945-9D28-55580F1403FC}"/>
              </a:ext>
            </a:extLst>
          </p:cNvPr>
          <p:cNvSpPr txBox="1"/>
          <p:nvPr/>
        </p:nvSpPr>
        <p:spPr>
          <a:xfrm>
            <a:off x="1529536" y="3861922"/>
            <a:ext cx="10028497"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latin typeface="Meiryo" panose="020B0604030504040204" pitchFamily="34" charset="-128"/>
                <a:ea typeface="Meiryo" panose="020B0604030504040204" pitchFamily="34" charset="-128"/>
              </a:rPr>
              <a:t>RSCCMM</a:t>
            </a:r>
            <a:r>
              <a:rPr kumimoji="1" lang="ja-JP" altLang="en-US" sz="2400" dirty="0">
                <a:latin typeface="Meiryo" panose="020B0604030504040204" pitchFamily="34" charset="-128"/>
                <a:ea typeface="Meiryo" panose="020B0604030504040204" pitchFamily="34" charset="-128"/>
              </a:rPr>
              <a:t>法を用いて，</a:t>
            </a:r>
            <a:r>
              <a:rPr lang="ja-JP" altLang="en-US" sz="2400" dirty="0">
                <a:latin typeface="Meiryo" panose="020B0604030504040204" pitchFamily="34" charset="-128"/>
                <a:ea typeface="Meiryo" panose="020B0604030504040204" pitchFamily="34" charset="-128"/>
              </a:rPr>
              <a:t>対象</a:t>
            </a:r>
            <a:r>
              <a:rPr kumimoji="1" lang="ja-JP" altLang="en-US" sz="2400" dirty="0">
                <a:latin typeface="Meiryo" panose="020B0604030504040204" pitchFamily="34" charset="-128"/>
                <a:ea typeface="Meiryo" panose="020B0604030504040204" pitchFamily="34" charset="-128"/>
              </a:rPr>
              <a:t>空間の粒状性を考慮した</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ラフ共クラスタリングを行い，共クラスター構造を抽出</a:t>
            </a:r>
          </a:p>
        </p:txBody>
      </p:sp>
    </p:spTree>
    <p:extLst>
      <p:ext uri="{BB962C8B-B14F-4D97-AF65-F5344CB8AC3E}">
        <p14:creationId xmlns:p14="http://schemas.microsoft.com/office/powerpoint/2010/main" val="166765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17</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358482" y="1327145"/>
            <a:ext cx="10687541" cy="954107"/>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rPr>
              <a:t>対象間の二項関係を形成する尺度と</a:t>
            </a:r>
            <a:r>
              <a:rPr kumimoji="1" lang="ja-JP" altLang="en-US" sz="2400">
                <a:latin typeface="Meiryo" panose="020B0604030504040204" pitchFamily="34" charset="-128"/>
                <a:ea typeface="Meiryo" panose="020B0604030504040204" pitchFamily="34" charset="-128"/>
              </a:rPr>
              <a:t>して，</a:t>
            </a:r>
            <a:r>
              <a:rPr kumimoji="1" lang="ja-JP" altLang="en-US" sz="2400" b="1">
                <a:latin typeface="Meiryo" panose="020B0604030504040204" pitchFamily="34" charset="-128"/>
                <a:ea typeface="Meiryo" panose="020B0604030504040204" pitchFamily="34" charset="-128"/>
              </a:rPr>
              <a:t>負</a:t>
            </a:r>
            <a:r>
              <a:rPr kumimoji="1" lang="ja-JP" altLang="en-US" sz="2400" b="1" dirty="0">
                <a:latin typeface="Meiryo" panose="020B0604030504040204" pitchFamily="34" charset="-128"/>
                <a:ea typeface="Meiryo" panose="020B0604030504040204" pitchFamily="34" charset="-128"/>
              </a:rPr>
              <a:t>の交差エントロピー</a:t>
            </a:r>
            <a:r>
              <a:rPr kumimoji="1" lang="ja-JP" altLang="en-US" sz="2400" dirty="0">
                <a:latin typeface="Meiryo" panose="020B0604030504040204" pitchFamily="34" charset="-128"/>
                <a:ea typeface="Meiryo" panose="020B0604030504040204" pitchFamily="34" charset="-128"/>
              </a:rPr>
              <a:t>を用いる</a:t>
            </a:r>
            <a:endParaRPr kumimoji="1" lang="en-US" altLang="ja-JP" sz="24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endParaRPr kumimoji="1" lang="en-US" altLang="ja-JP" sz="8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ja-JP" altLang="en-US" sz="2400" dirty="0">
                <a:latin typeface="Meiryo" panose="020B0604030504040204" pitchFamily="34" charset="-128"/>
                <a:ea typeface="Meiryo" panose="020B0604030504040204" pitchFamily="34" charset="-128"/>
              </a:rPr>
              <a:t>交差エントロピー</a:t>
            </a:r>
            <a:r>
              <a:rPr lang="en-US" altLang="ja-JP" sz="2400" dirty="0">
                <a:latin typeface="Meiryo" panose="020B0604030504040204" pitchFamily="34" charset="-128"/>
                <a:ea typeface="Meiryo" panose="020B0604030504040204" pitchFamily="34" charset="-128"/>
              </a:rPr>
              <a:t>: </a:t>
            </a:r>
            <a:r>
              <a:rPr kumimoji="1" lang="en-US" altLang="ja-JP" sz="2400" dirty="0">
                <a:latin typeface="Meiryo" panose="020B0604030504040204" pitchFamily="34" charset="-128"/>
                <a:ea typeface="Meiryo" panose="020B0604030504040204" pitchFamily="34" charset="-128"/>
              </a:rPr>
              <a:t>2</a:t>
            </a:r>
            <a:r>
              <a:rPr kumimoji="1" lang="ja-JP" altLang="en-US" sz="2400" dirty="0" err="1">
                <a:latin typeface="Meiryo" panose="020B0604030504040204" pitchFamily="34" charset="-128"/>
                <a:ea typeface="Meiryo" panose="020B0604030504040204" pitchFamily="34" charset="-128"/>
              </a:rPr>
              <a:t>つの</a:t>
            </a:r>
            <a:r>
              <a:rPr kumimoji="1" lang="ja-JP" altLang="en-US" sz="2400" dirty="0">
                <a:latin typeface="Meiryo" panose="020B0604030504040204" pitchFamily="34" charset="-128"/>
                <a:ea typeface="Meiryo" panose="020B0604030504040204" pitchFamily="34" charset="-128"/>
              </a:rPr>
              <a:t>確率分布の非類似度尺度</a:t>
            </a:r>
          </a:p>
        </p:txBody>
      </p:sp>
      <p:graphicFrame>
        <p:nvGraphicFramePr>
          <p:cNvPr id="4" name="表 5">
            <a:extLst>
              <a:ext uri="{FF2B5EF4-FFF2-40B4-BE49-F238E27FC236}">
                <a16:creationId xmlns:a16="http://schemas.microsoft.com/office/drawing/2014/main" id="{FE958DB3-57E1-1B89-88DC-4F1D1C2AEA5F}"/>
              </a:ext>
            </a:extLst>
          </p:cNvPr>
          <p:cNvGraphicFramePr>
            <a:graphicFrameLocks noGrp="1"/>
          </p:cNvGraphicFramePr>
          <p:nvPr>
            <p:extLst>
              <p:ext uri="{D42A27DB-BD31-4B8C-83A1-F6EECF244321}">
                <p14:modId xmlns:p14="http://schemas.microsoft.com/office/powerpoint/2010/main" val="1353767523"/>
              </p:ext>
            </p:extLst>
          </p:nvPr>
        </p:nvGraphicFramePr>
        <p:xfrm>
          <a:off x="259803" y="278885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1</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2</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3</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4</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5</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1</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3</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5</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5" name="テキスト ボックス 4">
            <a:extLst>
              <a:ext uri="{FF2B5EF4-FFF2-40B4-BE49-F238E27FC236}">
                <a16:creationId xmlns:a16="http://schemas.microsoft.com/office/drawing/2014/main" id="{3F89118E-E91B-626B-CF6A-DDC54E0951EE}"/>
              </a:ext>
            </a:extLst>
          </p:cNvPr>
          <p:cNvSpPr txBox="1"/>
          <p:nvPr/>
        </p:nvSpPr>
        <p:spPr>
          <a:xfrm>
            <a:off x="259803" y="2443746"/>
            <a:ext cx="1800493" cy="369332"/>
          </a:xfrm>
          <a:prstGeom prst="rect">
            <a:avLst/>
          </a:prstGeom>
          <a:noFill/>
        </p:spPr>
        <p:txBody>
          <a:bodyPr wrap="none" rtlCol="0">
            <a:spAutoFit/>
          </a:bodyPr>
          <a:lstStyle/>
          <a:p>
            <a:r>
              <a:rPr kumimoji="1" lang="ja-JP" altLang="en-US" b="1" dirty="0">
                <a:latin typeface="Meiryo" panose="020B0604030504040204" pitchFamily="34" charset="-128"/>
                <a:ea typeface="Meiryo" panose="020B0604030504040204" pitchFamily="34" charset="-128"/>
              </a:rPr>
              <a:t>共起関係データ</a:t>
            </a:r>
          </a:p>
        </p:txBody>
      </p:sp>
      <p:graphicFrame>
        <p:nvGraphicFramePr>
          <p:cNvPr id="7" name="表 5">
            <a:extLst>
              <a:ext uri="{FF2B5EF4-FFF2-40B4-BE49-F238E27FC236}">
                <a16:creationId xmlns:a16="http://schemas.microsoft.com/office/drawing/2014/main" id="{66581C0E-F01D-5D27-9ED6-3D2BCC6AAF3B}"/>
              </a:ext>
            </a:extLst>
          </p:cNvPr>
          <p:cNvGraphicFramePr>
            <a:graphicFrameLocks noGrp="1"/>
          </p:cNvGraphicFramePr>
          <p:nvPr>
            <p:extLst>
              <p:ext uri="{D42A27DB-BD31-4B8C-83A1-F6EECF244321}">
                <p14:modId xmlns:p14="http://schemas.microsoft.com/office/powerpoint/2010/main" val="2972939050"/>
              </p:ext>
            </p:extLst>
          </p:nvPr>
        </p:nvGraphicFramePr>
        <p:xfrm>
          <a:off x="7888569" y="2788851"/>
          <a:ext cx="3955357" cy="2924892"/>
        </p:xfrm>
        <a:graphic>
          <a:graphicData uri="http://schemas.openxmlformats.org/drawingml/2006/table">
            <a:tbl>
              <a:tblPr firstRow="1" bandRow="1">
                <a:tableStyleId>{5C22544A-7EE6-4342-B048-85BDC9FD1C3A}</a:tableStyleId>
              </a:tblPr>
              <a:tblGrid>
                <a:gridCol w="673022">
                  <a:extLst>
                    <a:ext uri="{9D8B030D-6E8A-4147-A177-3AD203B41FA5}">
                      <a16:colId xmlns:a16="http://schemas.microsoft.com/office/drawing/2014/main" val="1984532691"/>
                    </a:ext>
                  </a:extLst>
                </a:gridCol>
                <a:gridCol w="655375">
                  <a:extLst>
                    <a:ext uri="{9D8B030D-6E8A-4147-A177-3AD203B41FA5}">
                      <a16:colId xmlns:a16="http://schemas.microsoft.com/office/drawing/2014/main" val="2179075514"/>
                    </a:ext>
                  </a:extLst>
                </a:gridCol>
                <a:gridCol w="657562">
                  <a:extLst>
                    <a:ext uri="{9D8B030D-6E8A-4147-A177-3AD203B41FA5}">
                      <a16:colId xmlns:a16="http://schemas.microsoft.com/office/drawing/2014/main" val="2275899961"/>
                    </a:ext>
                  </a:extLst>
                </a:gridCol>
                <a:gridCol w="656466">
                  <a:extLst>
                    <a:ext uri="{9D8B030D-6E8A-4147-A177-3AD203B41FA5}">
                      <a16:colId xmlns:a16="http://schemas.microsoft.com/office/drawing/2014/main" val="3604320373"/>
                    </a:ext>
                  </a:extLst>
                </a:gridCol>
                <a:gridCol w="656466">
                  <a:extLst>
                    <a:ext uri="{9D8B030D-6E8A-4147-A177-3AD203B41FA5}">
                      <a16:colId xmlns:a16="http://schemas.microsoft.com/office/drawing/2014/main" val="3716012496"/>
                    </a:ext>
                  </a:extLst>
                </a:gridCol>
                <a:gridCol w="656466">
                  <a:extLst>
                    <a:ext uri="{9D8B030D-6E8A-4147-A177-3AD203B41FA5}">
                      <a16:colId xmlns:a16="http://schemas.microsoft.com/office/drawing/2014/main" val="4140730682"/>
                    </a:ext>
                  </a:extLst>
                </a:gridCol>
              </a:tblGrid>
              <a:tr h="494727">
                <a:tc>
                  <a:txBody>
                    <a:bodyPr/>
                    <a:lstStyle/>
                    <a:p>
                      <a:pPr algn="ct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1</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2</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3</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4</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900" b="0">
                          <a:solidFill>
                            <a:schemeClr val="tx1"/>
                          </a:solidFill>
                          <a:latin typeface="Meiryo" panose="020B0604030504040204" pitchFamily="34" charset="-128"/>
                          <a:ea typeface="Meiryo" panose="020B0604030504040204" pitchFamily="34" charset="-128"/>
                        </a:rPr>
                        <a:t>アイテム</a:t>
                      </a:r>
                      <a:r>
                        <a:rPr kumimoji="1" lang="en-US" altLang="ja-JP" sz="900" b="0" dirty="0">
                          <a:solidFill>
                            <a:schemeClr val="tx1"/>
                          </a:solidFill>
                          <a:latin typeface="Meiryo" panose="020B0604030504040204" pitchFamily="34" charset="-128"/>
                          <a:ea typeface="Meiryo" panose="020B0604030504040204" pitchFamily="34" charset="-128"/>
                        </a:rPr>
                        <a:t>5</a:t>
                      </a:r>
                      <a:endParaRPr kumimoji="1" lang="ja-JP" altLang="en-US" sz="9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1</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3</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86033">
                <a:tc>
                  <a:txBody>
                    <a:bodyPr/>
                    <a:lstStyle/>
                    <a:p>
                      <a:pPr algn="ctr"/>
                      <a:r>
                        <a:rPr kumimoji="1" lang="ja-JP" altLang="en-US" sz="900">
                          <a:latin typeface="Meiryo" panose="020B0604030504040204" pitchFamily="34" charset="-128"/>
                          <a:ea typeface="Meiryo" panose="020B0604030504040204" pitchFamily="34" charset="-128"/>
                        </a:rPr>
                        <a:t>ユーザー</a:t>
                      </a:r>
                      <a:r>
                        <a:rPr kumimoji="1" lang="en-US" altLang="ja-JP" sz="900" dirty="0">
                          <a:latin typeface="Meiryo" panose="020B0604030504040204" pitchFamily="34" charset="-128"/>
                          <a:ea typeface="Meiryo" panose="020B0604030504040204" pitchFamily="34" charset="-128"/>
                        </a:rPr>
                        <a:t>5</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8720E64-877B-71D8-C622-31FEA0F6F55A}"/>
                  </a:ext>
                </a:extLst>
              </p:cNvPr>
              <p:cNvSpPr txBox="1"/>
              <p:nvPr/>
            </p:nvSpPr>
            <p:spPr>
              <a:xfrm>
                <a:off x="895564" y="5940850"/>
                <a:ext cx="11572399" cy="830997"/>
              </a:xfrm>
              <a:prstGeom prst="rect">
                <a:avLst/>
              </a:prstGeom>
              <a:noFill/>
            </p:spPr>
            <p:txBody>
              <a:bodyPr wrap="none" rtlCol="0">
                <a:spAutoFit/>
              </a:bodyPr>
              <a:lstStyle/>
              <a:p>
                <a:pPr marL="0" indent="0">
                  <a:buNone/>
                </a:pPr>
                <a:r>
                  <a:rPr lang="ja-JP" altLang="en-US" sz="2400" dirty="0">
                    <a:latin typeface="Meiryo" panose="020B0604030504040204" pitchFamily="34" charset="-128"/>
                    <a:ea typeface="Meiryo" panose="020B0604030504040204" pitchFamily="34" charset="-128"/>
                  </a:rPr>
                  <a:t>各ユーザーの特徴を表す確率分布から，対象間の負の交差エントロピーを計算し，</a:t>
                </a:r>
                <a:endParaRPr lang="en-US" altLang="ja-JP" sz="2400" dirty="0">
                  <a:latin typeface="Meiryo" panose="020B0604030504040204" pitchFamily="34" charset="-128"/>
                  <a:ea typeface="Meiryo" panose="020B0604030504040204" pitchFamily="34" charset="-128"/>
                </a:endParaRPr>
              </a:p>
              <a:p>
                <a:pPr marL="0" indent="0">
                  <a:buNone/>
                </a:pPr>
                <a:r>
                  <a:rPr lang="ja-JP" altLang="en-US" sz="2400" b="1" dirty="0">
                    <a:latin typeface="Meiryo" panose="020B0604030504040204" pitchFamily="34" charset="-128"/>
                    <a:ea typeface="Meiryo" panose="020B0604030504040204" pitchFamily="34" charset="-128"/>
                  </a:rPr>
                  <a:t>閾値 </a:t>
                </a:r>
                <a14:m>
                  <m:oMath xmlns:m="http://schemas.openxmlformats.org/officeDocument/2006/math">
                    <m:r>
                      <a:rPr lang="en-US" altLang="ja-JP" sz="2400" b="1" i="1" dirty="0" smtClean="0">
                        <a:latin typeface="Cambria Math" panose="02040503050406030204" pitchFamily="18" charset="0"/>
                        <a:ea typeface="Meiryo" panose="020B0604030504040204" pitchFamily="34" charset="-128"/>
                      </a:rPr>
                      <m:t>𝜹</m:t>
                    </m:r>
                    <m:r>
                      <a:rPr lang="ja-JP" altLang="en-US" sz="2400" b="1" i="1" dirty="0" smtClean="0">
                        <a:latin typeface="Cambria Math" panose="02040503050406030204" pitchFamily="18" charset="0"/>
                        <a:ea typeface="Meiryo" panose="020B0604030504040204" pitchFamily="34" charset="-128"/>
                      </a:rPr>
                      <m:t> </m:t>
                    </m:r>
                  </m:oMath>
                </a14:m>
                <a:r>
                  <a:rPr lang="ja-JP" altLang="en-US" sz="2400" dirty="0">
                    <a:latin typeface="Meiryo" panose="020B0604030504040204" pitchFamily="34" charset="-128"/>
                    <a:ea typeface="Meiryo" panose="020B0604030504040204" pitchFamily="34" charset="-128"/>
                  </a:rPr>
                  <a:t>を設定して</a:t>
                </a:r>
                <a:r>
                  <a:rPr kumimoji="1" lang="ja-JP" altLang="en-US" sz="2400" dirty="0">
                    <a:latin typeface="Meiryo" panose="020B0604030504040204" pitchFamily="34" charset="-128"/>
                    <a:ea typeface="Meiryo" panose="020B0604030504040204" pitchFamily="34" charset="-128"/>
                  </a:rPr>
                  <a:t>対象間の二項関係を設定する．</a:t>
                </a:r>
                <a:endParaRPr kumimoji="1"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F8720E64-877B-71D8-C622-31FEA0F6F55A}"/>
                  </a:ext>
                </a:extLst>
              </p:cNvPr>
              <p:cNvSpPr txBox="1">
                <a:spLocks noRot="1" noChangeAspect="1" noMove="1" noResize="1" noEditPoints="1" noAdjustHandles="1" noChangeArrowheads="1" noChangeShapeType="1" noTextEdit="1"/>
              </p:cNvSpPr>
              <p:nvPr/>
            </p:nvSpPr>
            <p:spPr>
              <a:xfrm>
                <a:off x="895564" y="5940850"/>
                <a:ext cx="11572399" cy="830997"/>
              </a:xfrm>
              <a:prstGeom prst="rect">
                <a:avLst/>
              </a:prstGeom>
              <a:blipFill>
                <a:blip r:embed="rId3"/>
                <a:stretch>
                  <a:fillRect l="-843" t="-5882" b="-17647"/>
                </a:stretch>
              </a:blipFill>
            </p:spPr>
            <p:txBody>
              <a:bodyPr/>
              <a:lstStyle/>
              <a:p>
                <a:r>
                  <a:rPr lang="ja-JP" altLang="en-US">
                    <a:noFill/>
                  </a:rPr>
                  <a:t> </a:t>
                </a:r>
              </a:p>
            </p:txBody>
          </p:sp>
        </mc:Fallback>
      </mc:AlternateContent>
      <p:grpSp>
        <p:nvGrpSpPr>
          <p:cNvPr id="13" name="グループ化 12">
            <a:extLst>
              <a:ext uri="{FF2B5EF4-FFF2-40B4-BE49-F238E27FC236}">
                <a16:creationId xmlns:a16="http://schemas.microsoft.com/office/drawing/2014/main" id="{18B2B61A-B13E-DE7A-810D-8E43358302BE}"/>
              </a:ext>
            </a:extLst>
          </p:cNvPr>
          <p:cNvGrpSpPr/>
          <p:nvPr/>
        </p:nvGrpSpPr>
        <p:grpSpPr>
          <a:xfrm>
            <a:off x="4330400" y="3200369"/>
            <a:ext cx="3442928" cy="2101855"/>
            <a:chOff x="4330400" y="3428999"/>
            <a:chExt cx="3442928" cy="2101855"/>
          </a:xfrm>
        </p:grpSpPr>
        <p:sp>
          <p:nvSpPr>
            <p:cNvPr id="8" name="右矢印 7">
              <a:extLst>
                <a:ext uri="{FF2B5EF4-FFF2-40B4-BE49-F238E27FC236}">
                  <a16:creationId xmlns:a16="http://schemas.microsoft.com/office/drawing/2014/main" id="{6268A3A7-6C09-AA4B-9309-3CB8443E0276}"/>
                </a:ext>
              </a:extLst>
            </p:cNvPr>
            <p:cNvSpPr/>
            <p:nvPr/>
          </p:nvSpPr>
          <p:spPr>
            <a:xfrm>
              <a:off x="4330400" y="3428999"/>
              <a:ext cx="3442928" cy="2101855"/>
            </a:xfrm>
            <a:prstGeom prst="rightArrow">
              <a:avLst>
                <a:gd name="adj1" fmla="val 50000"/>
                <a:gd name="adj2" fmla="val 56126"/>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a:solidFill>
                  <a:schemeClr val="accent5">
                    <a:lumMod val="50000"/>
                  </a:schemeClr>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86992FE6-454A-F816-0069-A9BBAEC18CB1}"/>
                </a:ext>
              </a:extLst>
            </p:cNvPr>
            <p:cNvSpPr txBox="1"/>
            <p:nvPr/>
          </p:nvSpPr>
          <p:spPr>
            <a:xfrm>
              <a:off x="4358761" y="4053239"/>
              <a:ext cx="2492990" cy="923330"/>
            </a:xfrm>
            <a:prstGeom prst="rect">
              <a:avLst/>
            </a:prstGeom>
            <a:noFill/>
          </p:spPr>
          <p:txBody>
            <a:bodyPr wrap="none" rtlCol="0">
              <a:spAutoFit/>
            </a:bodyPr>
            <a:lstStyle/>
            <a:p>
              <a:r>
                <a:rPr kumimoji="1" lang="ja-JP" altLang="en-US" dirty="0">
                  <a:solidFill>
                    <a:schemeClr val="bg1"/>
                  </a:solidFill>
                  <a:latin typeface="Meiryo" panose="020B0604030504040204" pitchFamily="34" charset="-128"/>
                  <a:ea typeface="Meiryo" panose="020B0604030504040204" pitchFamily="34" charset="-128"/>
                </a:rPr>
                <a:t>各行を</a:t>
              </a:r>
              <a:r>
                <a:rPr kumimoji="1" lang="ja-JP" altLang="en-US">
                  <a:solidFill>
                    <a:schemeClr val="bg1"/>
                  </a:solidFill>
                  <a:latin typeface="Meiryo" panose="020B0604030504040204" pitchFamily="34" charset="-128"/>
                  <a:ea typeface="Meiryo" panose="020B0604030504040204" pitchFamily="34" charset="-128"/>
                </a:rPr>
                <a:t>正規化し，</a:t>
              </a:r>
              <a:endParaRPr kumimoji="1" lang="en-US" altLang="ja-JP" dirty="0">
                <a:solidFill>
                  <a:schemeClr val="bg1"/>
                </a:solidFill>
                <a:latin typeface="Meiryo" panose="020B0604030504040204" pitchFamily="34" charset="-128"/>
                <a:ea typeface="Meiryo" panose="020B0604030504040204" pitchFamily="34" charset="-128"/>
              </a:endParaRPr>
            </a:p>
            <a:p>
              <a:r>
                <a:rPr lang="ja-JP" altLang="en-US" dirty="0">
                  <a:solidFill>
                    <a:schemeClr val="bg1"/>
                  </a:solidFill>
                  <a:latin typeface="Meiryo" panose="020B0604030504040204" pitchFamily="34" charset="-128"/>
                  <a:ea typeface="Meiryo" panose="020B0604030504040204" pitchFamily="34" charset="-128"/>
                </a:rPr>
                <a:t>各ユーザーの特徴を</a:t>
              </a:r>
              <a:br>
                <a:rPr lang="en-US" altLang="ja-JP" dirty="0">
                  <a:solidFill>
                    <a:schemeClr val="bg1"/>
                  </a:solidFill>
                  <a:latin typeface="Meiryo" panose="020B0604030504040204" pitchFamily="34" charset="-128"/>
                  <a:ea typeface="Meiryo" panose="020B0604030504040204" pitchFamily="34" charset="-128"/>
                </a:rPr>
              </a:br>
              <a:r>
                <a:rPr lang="ja-JP" altLang="en-US" b="1" dirty="0">
                  <a:solidFill>
                    <a:schemeClr val="bg1"/>
                  </a:solidFill>
                  <a:latin typeface="Meiryo" panose="020B0604030504040204" pitchFamily="34" charset="-128"/>
                  <a:ea typeface="Meiryo" panose="020B0604030504040204" pitchFamily="34" charset="-128"/>
                </a:rPr>
                <a:t>確率分布</a:t>
              </a:r>
              <a:r>
                <a:rPr kumimoji="1" lang="ja-JP" altLang="en-US" dirty="0">
                  <a:solidFill>
                    <a:schemeClr val="bg1"/>
                  </a:solidFill>
                  <a:latin typeface="Meiryo" panose="020B0604030504040204" pitchFamily="34" charset="-128"/>
                  <a:ea typeface="Meiryo" panose="020B0604030504040204" pitchFamily="34" charset="-128"/>
                </a:rPr>
                <a:t>として捉える</a:t>
              </a:r>
            </a:p>
          </p:txBody>
        </p:sp>
      </p:grpSp>
      <p:sp>
        <p:nvSpPr>
          <p:cNvPr id="14" name="右矢印 13">
            <a:extLst>
              <a:ext uri="{FF2B5EF4-FFF2-40B4-BE49-F238E27FC236}">
                <a16:creationId xmlns:a16="http://schemas.microsoft.com/office/drawing/2014/main" id="{AC150D00-88F9-6353-55F9-60D7265C6664}"/>
              </a:ext>
            </a:extLst>
          </p:cNvPr>
          <p:cNvSpPr/>
          <p:nvPr/>
        </p:nvSpPr>
        <p:spPr>
          <a:xfrm>
            <a:off x="259803" y="6033850"/>
            <a:ext cx="595651" cy="644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C56699-8B18-2815-D1F0-E7D05ED14D9F}"/>
              </a:ext>
            </a:extLst>
          </p:cNvPr>
          <p:cNvSpPr txBox="1"/>
          <p:nvPr/>
        </p:nvSpPr>
        <p:spPr>
          <a:xfrm>
            <a:off x="7888569" y="2440187"/>
            <a:ext cx="2262158" cy="369332"/>
          </a:xfrm>
          <a:prstGeom prst="rect">
            <a:avLst/>
          </a:prstGeom>
          <a:noFill/>
        </p:spPr>
        <p:txBody>
          <a:bodyPr wrap="none" rtlCol="0">
            <a:spAutoFit/>
          </a:bodyPr>
          <a:lstStyle/>
          <a:p>
            <a:r>
              <a:rPr kumimoji="1" lang="ja-JP" altLang="en-US" b="1" dirty="0">
                <a:latin typeface="Meiryo" panose="020B0604030504040204" pitchFamily="34" charset="-128"/>
                <a:ea typeface="Meiryo" panose="020B0604030504040204" pitchFamily="34" charset="-128"/>
              </a:rPr>
              <a:t>ユーザーの確率分布</a:t>
            </a:r>
          </a:p>
        </p:txBody>
      </p:sp>
    </p:spTree>
    <p:extLst>
      <p:ext uri="{BB962C8B-B14F-4D97-AF65-F5344CB8AC3E}">
        <p14:creationId xmlns:p14="http://schemas.microsoft.com/office/powerpoint/2010/main" val="267021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 5">
            <a:extLst>
              <a:ext uri="{FF2B5EF4-FFF2-40B4-BE49-F238E27FC236}">
                <a16:creationId xmlns:a16="http://schemas.microsoft.com/office/drawing/2014/main" id="{05BFB90F-769B-192E-D8A5-8B8B3A28B7B5}"/>
              </a:ext>
            </a:extLst>
          </p:cNvPr>
          <p:cNvGraphicFramePr>
            <a:graphicFrameLocks noGrp="1"/>
          </p:cNvGraphicFramePr>
          <p:nvPr>
            <p:extLst>
              <p:ext uri="{D42A27DB-BD31-4B8C-83A1-F6EECF244321}">
                <p14:modId xmlns:p14="http://schemas.microsoft.com/office/powerpoint/2010/main" val="3718527689"/>
              </p:ext>
            </p:extLst>
          </p:nvPr>
        </p:nvGraphicFramePr>
        <p:xfrm>
          <a:off x="8637327" y="3401622"/>
          <a:ext cx="3424396" cy="2775168"/>
        </p:xfrm>
        <a:graphic>
          <a:graphicData uri="http://schemas.openxmlformats.org/drawingml/2006/table">
            <a:tbl>
              <a:tblPr firstRow="1" bandRow="1">
                <a:tableStyleId>{5C22544A-7EE6-4342-B048-85BDC9FD1C3A}</a:tableStyleId>
              </a:tblPr>
              <a:tblGrid>
                <a:gridCol w="582676">
                  <a:extLst>
                    <a:ext uri="{9D8B030D-6E8A-4147-A177-3AD203B41FA5}">
                      <a16:colId xmlns:a16="http://schemas.microsoft.com/office/drawing/2014/main" val="1984532691"/>
                    </a:ext>
                  </a:extLst>
                </a:gridCol>
                <a:gridCol w="567399">
                  <a:extLst>
                    <a:ext uri="{9D8B030D-6E8A-4147-A177-3AD203B41FA5}">
                      <a16:colId xmlns:a16="http://schemas.microsoft.com/office/drawing/2014/main" val="2179075514"/>
                    </a:ext>
                  </a:extLst>
                </a:gridCol>
                <a:gridCol w="569292">
                  <a:extLst>
                    <a:ext uri="{9D8B030D-6E8A-4147-A177-3AD203B41FA5}">
                      <a16:colId xmlns:a16="http://schemas.microsoft.com/office/drawing/2014/main" val="2275899961"/>
                    </a:ext>
                  </a:extLst>
                </a:gridCol>
                <a:gridCol w="568343">
                  <a:extLst>
                    <a:ext uri="{9D8B030D-6E8A-4147-A177-3AD203B41FA5}">
                      <a16:colId xmlns:a16="http://schemas.microsoft.com/office/drawing/2014/main" val="3604320373"/>
                    </a:ext>
                  </a:extLst>
                </a:gridCol>
                <a:gridCol w="568343">
                  <a:extLst>
                    <a:ext uri="{9D8B030D-6E8A-4147-A177-3AD203B41FA5}">
                      <a16:colId xmlns:a16="http://schemas.microsoft.com/office/drawing/2014/main" val="3716012496"/>
                    </a:ext>
                  </a:extLst>
                </a:gridCol>
                <a:gridCol w="568343">
                  <a:extLst>
                    <a:ext uri="{9D8B030D-6E8A-4147-A177-3AD203B41FA5}">
                      <a16:colId xmlns:a16="http://schemas.microsoft.com/office/drawing/2014/main" val="4140730682"/>
                    </a:ext>
                  </a:extLst>
                </a:gridCol>
              </a:tblGrid>
              <a:tr h="469403">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ユーザー</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8432880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025976471"/>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p:sp>
        <p:nvSpPr>
          <p:cNvPr id="21" name="楕円 10">
            <a:extLst>
              <a:ext uri="{FF2B5EF4-FFF2-40B4-BE49-F238E27FC236}">
                <a16:creationId xmlns:a16="http://schemas.microsoft.com/office/drawing/2014/main" id="{C3B7FEA9-2647-A826-DE5A-31DD4EE1346A}"/>
              </a:ext>
            </a:extLst>
          </p:cNvPr>
          <p:cNvSpPr/>
          <p:nvPr/>
        </p:nvSpPr>
        <p:spPr>
          <a:xfrm>
            <a:off x="10968197" y="5297110"/>
            <a:ext cx="1045028" cy="82066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楕円 10">
            <a:extLst>
              <a:ext uri="{FF2B5EF4-FFF2-40B4-BE49-F238E27FC236}">
                <a16:creationId xmlns:a16="http://schemas.microsoft.com/office/drawing/2014/main" id="{74DEF8AF-799D-DA17-4561-A4D77A149ACA}"/>
              </a:ext>
            </a:extLst>
          </p:cNvPr>
          <p:cNvSpPr/>
          <p:nvPr/>
        </p:nvSpPr>
        <p:spPr>
          <a:xfrm>
            <a:off x="9840686" y="4371824"/>
            <a:ext cx="1045028" cy="82066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楕円 10">
            <a:extLst>
              <a:ext uri="{FF2B5EF4-FFF2-40B4-BE49-F238E27FC236}">
                <a16:creationId xmlns:a16="http://schemas.microsoft.com/office/drawing/2014/main" id="{D9888548-68E1-1652-59CD-D85CA892E2EB}"/>
              </a:ext>
            </a:extLst>
          </p:cNvPr>
          <p:cNvSpPr/>
          <p:nvPr/>
        </p:nvSpPr>
        <p:spPr>
          <a:xfrm>
            <a:off x="9241971" y="3893362"/>
            <a:ext cx="511630" cy="4173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負の交差エントロピーに基づく二項関係</a:t>
            </a:r>
            <a:endParaRPr kumimoji="1" lang="ja-JP" altLang="en-US" sz="3200">
              <a:solidFill>
                <a:srgbClr val="FFFFFF"/>
              </a:solidFill>
              <a:latin typeface="Arial" panose="020B0604020202020204" pitchFamily="34" charset="0"/>
              <a:cs typeface="Arial" panose="020B0604020202020204" pitchFamily="34" charset="0"/>
            </a:endParaRPr>
          </a:p>
        </p:txBody>
      </p:sp>
      <p:sp>
        <p:nvSpPr>
          <p:cNvPr id="20" name="スライド番号プレースホルダー 19">
            <a:extLst>
              <a:ext uri="{FF2B5EF4-FFF2-40B4-BE49-F238E27FC236}">
                <a16:creationId xmlns:a16="http://schemas.microsoft.com/office/drawing/2014/main" id="{99DB70B0-263A-A54F-844F-5FEF1C993ED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18</a:t>
            </a:fld>
            <a:endParaRPr kumimoji="1" lang="ja-JP" altLang="en-US" sz="1600">
              <a:latin typeface="Arial" panose="020B060402020202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43C0FB18-CEEB-9718-1854-5BDFC58CD1A9}"/>
              </a:ext>
            </a:extLst>
          </p:cNvPr>
          <p:cNvSpPr txBox="1"/>
          <p:nvPr/>
        </p:nvSpPr>
        <p:spPr>
          <a:xfrm>
            <a:off x="154524" y="1567429"/>
            <a:ext cx="11882949" cy="830997"/>
          </a:xfrm>
          <a:prstGeom prst="rect">
            <a:avLst/>
          </a:prstGeom>
          <a:noFill/>
        </p:spPr>
        <p:txBody>
          <a:bodyPr wrap="square" rtlCol="0">
            <a:spAutoFit/>
          </a:bodyPr>
          <a:lstStyle/>
          <a:p>
            <a:pPr marL="342900" indent="-342900" algn="l">
              <a:spcAft>
                <a:spcPts val="600"/>
              </a:spcAft>
              <a:buFont typeface="Arial" panose="020B0604020202020204" pitchFamily="34" charset="0"/>
              <a:buChar char="•"/>
            </a:pPr>
            <a:r>
              <a:rPr lang="ja-JP" altLang="en-US" sz="2400" b="0" i="0">
                <a:effectLst/>
                <a:latin typeface="Meiryo" panose="020B0604030504040204" pitchFamily="34" charset="-128"/>
                <a:ea typeface="Meiryo" panose="020B0604030504040204" pitchFamily="34" charset="-128"/>
              </a:rPr>
              <a:t>負の交差エントロピーは負の値を取り，</a:t>
            </a:r>
            <a:r>
              <a:rPr lang="ja-JP" altLang="en-US" sz="2400">
                <a:latin typeface="Meiryo" panose="020B0604030504040204" pitchFamily="34" charset="-128"/>
                <a:ea typeface="Meiryo" panose="020B0604030504040204" pitchFamily="34" charset="-128"/>
              </a:rPr>
              <a:t>対象間の類似性が認められないほど</a:t>
            </a:r>
            <a:r>
              <a:rPr lang="ja-JP" altLang="en-US" sz="2400" b="0" i="0">
                <a:effectLst/>
                <a:latin typeface="Meiryo" panose="020B0604030504040204" pitchFamily="34" charset="-128"/>
                <a:ea typeface="Meiryo" panose="020B0604030504040204" pitchFamily="34" charset="-128"/>
              </a:rPr>
              <a:t>，類似度は小さくなる</a:t>
            </a:r>
            <a:endParaRPr lang="en-US" altLang="ja-JP" sz="2400" b="0" i="0" dirty="0">
              <a:effectLst/>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AC56699-8B18-2815-D1F0-E7D05ED14D9F}"/>
                  </a:ext>
                </a:extLst>
              </p:cNvPr>
              <p:cNvSpPr txBox="1"/>
              <p:nvPr/>
            </p:nvSpPr>
            <p:spPr>
              <a:xfrm>
                <a:off x="-1" y="2832021"/>
                <a:ext cx="4041812" cy="410753"/>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正規化された共起関係行列</a:t>
                </a:r>
                <a:r>
                  <a:rPr kumimoji="1" lang="en-US" altLang="ja-JP" dirty="0">
                    <a:latin typeface="Meiryo" panose="020B0604030504040204" pitchFamily="34" charset="-128"/>
                    <a:ea typeface="Meiryo" panose="020B0604030504040204" pitchFamily="34" charset="-128"/>
                  </a:rPr>
                  <a:t>: </a:t>
                </a:r>
                <a14:m>
                  <m:oMath xmlns:m="http://schemas.openxmlformats.org/officeDocument/2006/math">
                    <m:acc>
                      <m:accPr>
                        <m:chr m:val="̃"/>
                        <m:ctrlPr>
                          <a:rPr kumimoji="1" lang="en-US" altLang="ja-JP" b="1" i="1" dirty="0" smtClean="0">
                            <a:latin typeface="Cambria Math" panose="02040503050406030204" pitchFamily="18" charset="0"/>
                            <a:ea typeface="Meiryo" panose="020B0604030504040204" pitchFamily="34" charset="-128"/>
                          </a:rPr>
                        </m:ctrlPr>
                      </m:accPr>
                      <m:e>
                        <m:r>
                          <a:rPr kumimoji="1" lang="en-US" altLang="ja-JP" b="0" i="1" dirty="0" smtClean="0">
                            <a:latin typeface="Cambria Math" panose="02040503050406030204" pitchFamily="18" charset="0"/>
                            <a:ea typeface="Meiryo" panose="020B0604030504040204" pitchFamily="34" charset="-128"/>
                          </a:rPr>
                          <m:t>𝑋</m:t>
                        </m:r>
                      </m:e>
                    </m:acc>
                    <m:r>
                      <a:rPr kumimoji="1" lang="en-US" altLang="ja-JP" b="1" i="1" smtClean="0">
                        <a:latin typeface="Cambria Math" panose="02040503050406030204" pitchFamily="18" charset="0"/>
                        <a:ea typeface="Meiryo" panose="020B0604030504040204" pitchFamily="34" charset="-128"/>
                      </a:rPr>
                      <m:t>=</m:t>
                    </m:r>
                    <m:d>
                      <m:dPr>
                        <m:begChr m:val="{"/>
                        <m:endChr m:val="}"/>
                        <m:ctrlPr>
                          <a:rPr kumimoji="1" lang="en-US" altLang="ja-JP" b="1" i="1" smtClean="0">
                            <a:latin typeface="Cambria Math" panose="02040503050406030204" pitchFamily="18" charset="0"/>
                            <a:ea typeface="Meiryo" panose="020B0604030504040204" pitchFamily="34" charset="-128"/>
                          </a:rPr>
                        </m:ctrlPr>
                      </m:dPr>
                      <m:e>
                        <m:sSub>
                          <m:sSubPr>
                            <m:ctrlPr>
                              <a:rPr lang="en-US" altLang="ja-JP" b="1" i="1">
                                <a:latin typeface="Cambria Math" panose="02040503050406030204" pitchFamily="18" charset="0"/>
                                <a:ea typeface="Meiryo" panose="020B0604030504040204" pitchFamily="34" charset="-128"/>
                              </a:rPr>
                            </m:ctrlPr>
                          </m:sSubPr>
                          <m:e>
                            <m:acc>
                              <m:accPr>
                                <m:chr m:val="̃"/>
                                <m:ctrlPr>
                                  <a:rPr lang="en-US" altLang="ja-JP" b="1" i="1">
                                    <a:latin typeface="Cambria Math" panose="02040503050406030204" pitchFamily="18" charset="0"/>
                                    <a:ea typeface="Meiryo" panose="020B0604030504040204" pitchFamily="34" charset="-128"/>
                                  </a:rPr>
                                </m:ctrlPr>
                              </m:accPr>
                              <m:e>
                                <m:r>
                                  <a:rPr lang="en-US" altLang="ja-JP" b="0" i="1">
                                    <a:latin typeface="Cambria Math" panose="02040503050406030204" pitchFamily="18" charset="0"/>
                                    <a:ea typeface="Meiryo" panose="020B0604030504040204" pitchFamily="34" charset="-128"/>
                                  </a:rPr>
                                  <m:t>𝑥</m:t>
                                </m:r>
                              </m:e>
                            </m:acc>
                          </m:e>
                          <m:sub>
                            <m:r>
                              <a:rPr lang="en-US" altLang="ja-JP" b="0" i="1">
                                <a:latin typeface="Cambria Math" panose="02040503050406030204" pitchFamily="18" charset="0"/>
                                <a:ea typeface="Meiryo" panose="020B0604030504040204" pitchFamily="34" charset="-128"/>
                              </a:rPr>
                              <m:t>𝑖𝑗</m:t>
                            </m:r>
                          </m:sub>
                        </m:sSub>
                      </m:e>
                    </m:d>
                  </m:oMath>
                </a14:m>
                <a:endParaRPr kumimoji="1" lang="ja-JP" altLang="en-US" b="1" dirty="0">
                  <a:latin typeface="Meiryo" panose="020B0604030504040204" pitchFamily="34" charset="-128"/>
                  <a:ea typeface="Meiryo" panose="020B0604030504040204" pitchFamily="34" charset="-128"/>
                </a:endParaRPr>
              </a:p>
            </p:txBody>
          </p:sp>
        </mc:Choice>
        <mc:Fallback xmlns="">
          <p:sp>
            <p:nvSpPr>
              <p:cNvPr id="17" name="テキスト ボックス 16">
                <a:extLst>
                  <a:ext uri="{FF2B5EF4-FFF2-40B4-BE49-F238E27FC236}">
                    <a16:creationId xmlns:a16="http://schemas.microsoft.com/office/drawing/2014/main" id="{2AC56699-8B18-2815-D1F0-E7D05ED14D9F}"/>
                  </a:ext>
                </a:extLst>
              </p:cNvPr>
              <p:cNvSpPr txBox="1">
                <a:spLocks noRot="1" noChangeAspect="1" noMove="1" noResize="1" noEditPoints="1" noAdjustHandles="1" noChangeArrowheads="1" noChangeShapeType="1" noTextEdit="1"/>
              </p:cNvSpPr>
              <p:nvPr/>
            </p:nvSpPr>
            <p:spPr>
              <a:xfrm>
                <a:off x="-1" y="2832021"/>
                <a:ext cx="4041812" cy="410753"/>
              </a:xfrm>
              <a:prstGeom prst="rect">
                <a:avLst/>
              </a:prstGeom>
              <a:blipFill>
                <a:blip r:embed="rId3"/>
                <a:stretch>
                  <a:fillRect l="-1254"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AAFCA74B-698E-66D1-03D0-AFCD1B111D98}"/>
                  </a:ext>
                </a:extLst>
              </p:cNvPr>
              <p:cNvSpPr txBox="1"/>
              <p:nvPr/>
            </p:nvSpPr>
            <p:spPr>
              <a:xfrm>
                <a:off x="3724172" y="3440063"/>
                <a:ext cx="4792154" cy="2861168"/>
              </a:xfrm>
              <a:prstGeom prst="rect">
                <a:avLst/>
              </a:prstGeom>
              <a:noFill/>
            </p:spPr>
            <p:txBody>
              <a:bodyPr wrap="square" rtlCol="0">
                <a:spAutoFit/>
              </a:bodyPr>
              <a:lstStyle/>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対象</a:t>
                </a:r>
                <a14:m>
                  <m:oMath xmlns:m="http://schemas.openxmlformats.org/officeDocument/2006/math">
                    <m:r>
                      <a:rPr lang="en-US" altLang="ja-JP" b="0" i="1" smtClean="0">
                        <a:latin typeface="Cambria Math" panose="02040503050406030204" pitchFamily="18" charset="0"/>
                        <a:ea typeface="Meiryo" panose="020B0604030504040204" pitchFamily="34" charset="-128"/>
                      </a:rPr>
                      <m:t>𝑖</m:t>
                    </m:r>
                  </m:oMath>
                </a14:m>
                <a:r>
                  <a:rPr kumimoji="1" lang="ja-JP" altLang="en-US">
                    <a:latin typeface="Meiryo" panose="020B0604030504040204" pitchFamily="34" charset="-128"/>
                    <a:ea typeface="Meiryo" panose="020B0604030504040204" pitchFamily="34" charset="-128"/>
                  </a:rPr>
                  <a:t>と対象</a:t>
                </a:r>
                <a14:m>
                  <m:oMath xmlns:m="http://schemas.openxmlformats.org/officeDocument/2006/math">
                    <m:r>
                      <a:rPr kumimoji="1" lang="en-US" altLang="ja-JP" b="0" i="1" smtClean="0">
                        <a:latin typeface="Cambria Math" panose="02040503050406030204" pitchFamily="18" charset="0"/>
                        <a:ea typeface="Meiryo" panose="020B0604030504040204" pitchFamily="34" charset="-128"/>
                      </a:rPr>
                      <m:t>𝑡</m:t>
                    </m:r>
                  </m:oMath>
                </a14:m>
                <a:r>
                  <a:rPr kumimoji="1" lang="ja-JP" altLang="en-US">
                    <a:latin typeface="Meiryo" panose="020B0604030504040204" pitchFamily="34" charset="-128"/>
                    <a:ea typeface="Meiryo" panose="020B0604030504040204" pitchFamily="34" charset="-128"/>
                  </a:rPr>
                  <a:t>の類似度を以下のように定義（負の交差エントロピーとみなせる）</a:t>
                </a:r>
                <a:endParaRPr kumimoji="1" lang="en-US" altLang="ja-JP" dirty="0">
                  <a:latin typeface="Meiryo" panose="020B0604030504040204" pitchFamily="34" charset="-128"/>
                  <a:ea typeface="Meiryo" panose="020B0604030504040204" pitchFamily="34" charset="-128"/>
                </a:endParaRPr>
              </a:p>
              <a:p>
                <a:pPr>
                  <a:spcAft>
                    <a:spcPts val="1200"/>
                  </a:spcAft>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ea typeface="Meiryo" panose="020B0604030504040204" pitchFamily="34" charset="-128"/>
                            </a:rPr>
                          </m:ctrlPr>
                        </m:sSubSupPr>
                        <m:e>
                          <m:r>
                            <a:rPr kumimoji="1" lang="en-US" altLang="ja-JP" b="0" i="1" smtClean="0">
                              <a:latin typeface="Cambria Math" panose="02040503050406030204" pitchFamily="18" charset="0"/>
                              <a:ea typeface="Meiryo" panose="020B0604030504040204" pitchFamily="34" charset="-128"/>
                            </a:rPr>
                            <m:t>𝑆</m:t>
                          </m:r>
                        </m:e>
                        <m:sub>
                          <m:r>
                            <a:rPr kumimoji="1" lang="en-US" altLang="ja-JP" b="0" i="1" smtClean="0">
                              <a:latin typeface="Cambria Math" panose="02040503050406030204" pitchFamily="18" charset="0"/>
                              <a:ea typeface="Meiryo" panose="020B0604030504040204" pitchFamily="34" charset="-128"/>
                            </a:rPr>
                            <m:t>𝑖𝑡</m:t>
                          </m:r>
                        </m:sub>
                        <m:sup>
                          <m:r>
                            <a:rPr kumimoji="1" lang="en-US" altLang="ja-JP" b="0" i="1" smtClean="0">
                              <a:latin typeface="Cambria Math" panose="02040503050406030204" pitchFamily="18" charset="0"/>
                              <a:ea typeface="Meiryo" panose="020B0604030504040204" pitchFamily="34" charset="-128"/>
                            </a:rPr>
                            <m:t>𝐶𝐸</m:t>
                          </m:r>
                        </m:sup>
                      </m:sSubSup>
                      <m:r>
                        <a:rPr kumimoji="1" lang="en-US" altLang="ja-JP" b="0" i="1" smtClean="0">
                          <a:latin typeface="Cambria Math" panose="02040503050406030204" pitchFamily="18" charset="0"/>
                          <a:ea typeface="Meiryo" panose="020B0604030504040204" pitchFamily="34" charset="-128"/>
                        </a:rPr>
                        <m:t>=</m:t>
                      </m:r>
                      <m:nary>
                        <m:naryPr>
                          <m:chr m:val="∑"/>
                          <m:ctrlPr>
                            <a:rPr kumimoji="1" lang="en-US" altLang="ja-JP" b="0" i="1" smtClean="0">
                              <a:latin typeface="Cambria Math" panose="02040503050406030204" pitchFamily="18" charset="0"/>
                              <a:ea typeface="Meiryo" panose="020B0604030504040204" pitchFamily="34" charset="-128"/>
                            </a:rPr>
                          </m:ctrlPr>
                        </m:naryPr>
                        <m:sub>
                          <m:r>
                            <m:rPr>
                              <m:brk m:alnAt="23"/>
                            </m:rPr>
                            <a:rPr kumimoji="1" lang="en-US" altLang="ja-JP" b="0" i="1" smtClean="0">
                              <a:latin typeface="Cambria Math" panose="02040503050406030204" pitchFamily="18" charset="0"/>
                              <a:ea typeface="Meiryo" panose="020B0604030504040204" pitchFamily="34" charset="-128"/>
                            </a:rPr>
                            <m:t>𝑗</m:t>
                          </m:r>
                          <m:r>
                            <a:rPr kumimoji="1" lang="en-US" altLang="ja-JP" b="0" i="1" smtClean="0">
                              <a:latin typeface="Cambria Math" panose="02040503050406030204" pitchFamily="18" charset="0"/>
                              <a:ea typeface="Meiryo" panose="020B0604030504040204" pitchFamily="34" charset="-128"/>
                            </a:rPr>
                            <m:t>=1</m:t>
                          </m:r>
                        </m:sub>
                        <m:sup>
                          <m:r>
                            <a:rPr kumimoji="1" lang="en-US" altLang="ja-JP" b="0" i="1" smtClean="0">
                              <a:latin typeface="Cambria Math" panose="02040503050406030204" pitchFamily="18" charset="0"/>
                              <a:ea typeface="Meiryo" panose="020B0604030504040204" pitchFamily="34" charset="-128"/>
                            </a:rPr>
                            <m:t>𝑚</m:t>
                          </m:r>
                        </m:sup>
                        <m:e>
                          <m:sSub>
                            <m:sSubPr>
                              <m:ctrlPr>
                                <a:rPr kumimoji="1" lang="en-US" altLang="ja-JP" i="1" smtClean="0">
                                  <a:latin typeface="Cambria Math" panose="02040503050406030204" pitchFamily="18" charset="0"/>
                                  <a:ea typeface="Meiryo" panose="020B0604030504040204" pitchFamily="34" charset="-128"/>
                                </a:rPr>
                              </m:ctrlPr>
                            </m:sSubPr>
                            <m:e>
                              <m:acc>
                                <m:accPr>
                                  <m:chr m:val="̃"/>
                                  <m:ctrlPr>
                                    <a:rPr lang="en-US" altLang="ja-JP" i="1">
                                      <a:latin typeface="Cambria Math" panose="02040503050406030204" pitchFamily="18" charset="0"/>
                                      <a:ea typeface="Meiryo" panose="020B0604030504040204" pitchFamily="34" charset="-128"/>
                                    </a:rPr>
                                  </m:ctrlPr>
                                </m:accPr>
                                <m:e>
                                  <m:r>
                                    <a:rPr lang="en-US" altLang="ja-JP" i="1">
                                      <a:latin typeface="Cambria Math" panose="02040503050406030204" pitchFamily="18" charset="0"/>
                                      <a:ea typeface="Meiryo" panose="020B0604030504040204" pitchFamily="34" charset="-128"/>
                                    </a:rPr>
                                    <m:t>𝑥</m:t>
                                  </m:r>
                                </m:e>
                              </m:acc>
                            </m:e>
                            <m:sub>
                              <m:r>
                                <a:rPr kumimoji="1" lang="en-US" altLang="ja-JP" b="0" i="1" smtClean="0">
                                  <a:latin typeface="Cambria Math" panose="02040503050406030204" pitchFamily="18" charset="0"/>
                                  <a:ea typeface="Meiryo" panose="020B0604030504040204" pitchFamily="34" charset="-128"/>
                                </a:rPr>
                                <m:t>𝑡𝑗</m:t>
                              </m:r>
                            </m:sub>
                          </m:sSub>
                          <m:func>
                            <m:funcPr>
                              <m:ctrlPr>
                                <a:rPr kumimoji="1" lang="en-US" altLang="ja-JP" i="1" smtClean="0">
                                  <a:latin typeface="Cambria Math" panose="02040503050406030204" pitchFamily="18" charset="0"/>
                                  <a:ea typeface="Meiryo" panose="020B0604030504040204" pitchFamily="34" charset="-128"/>
                                </a:rPr>
                              </m:ctrlPr>
                            </m:funcPr>
                            <m:fName>
                              <m:r>
                                <m:rPr>
                                  <m:sty m:val="p"/>
                                </m:rPr>
                                <a:rPr kumimoji="1" lang="en-US" altLang="ja-JP" i="0" smtClean="0">
                                  <a:latin typeface="Cambria Math" panose="02040503050406030204" pitchFamily="18" charset="0"/>
                                  <a:ea typeface="Meiryo" panose="020B0604030504040204" pitchFamily="34" charset="-128"/>
                                </a:rPr>
                                <m:t>log</m:t>
                              </m:r>
                            </m:fName>
                            <m:e>
                              <m:sSub>
                                <m:sSubPr>
                                  <m:ctrlPr>
                                    <a:rPr lang="en-US" altLang="ja-JP" i="1">
                                      <a:latin typeface="Cambria Math" panose="02040503050406030204" pitchFamily="18" charset="0"/>
                                      <a:ea typeface="Meiryo" panose="020B0604030504040204" pitchFamily="34" charset="-128"/>
                                    </a:rPr>
                                  </m:ctrlPr>
                                </m:sSubPr>
                                <m:e>
                                  <m:acc>
                                    <m:accPr>
                                      <m:chr m:val="̃"/>
                                      <m:ctrlPr>
                                        <a:rPr lang="en-US" altLang="ja-JP" i="1">
                                          <a:latin typeface="Cambria Math" panose="02040503050406030204" pitchFamily="18" charset="0"/>
                                          <a:ea typeface="Meiryo" panose="020B0604030504040204" pitchFamily="34" charset="-128"/>
                                        </a:rPr>
                                      </m:ctrlPr>
                                    </m:accPr>
                                    <m:e>
                                      <m:r>
                                        <a:rPr lang="en-US" altLang="ja-JP" i="1">
                                          <a:latin typeface="Cambria Math" panose="02040503050406030204" pitchFamily="18" charset="0"/>
                                          <a:ea typeface="Meiryo" panose="020B0604030504040204" pitchFamily="34" charset="-128"/>
                                        </a:rPr>
                                        <m:t>𝑥</m:t>
                                      </m:r>
                                    </m:e>
                                  </m:acc>
                                </m:e>
                                <m:sub>
                                  <m:r>
                                    <a:rPr lang="en-US" altLang="ja-JP" b="0" i="1" smtClean="0">
                                      <a:latin typeface="Cambria Math" panose="02040503050406030204" pitchFamily="18" charset="0"/>
                                      <a:ea typeface="Meiryo" panose="020B0604030504040204" pitchFamily="34" charset="-128"/>
                                    </a:rPr>
                                    <m:t>𝑖</m:t>
                                  </m:r>
                                  <m:r>
                                    <a:rPr lang="en-US" altLang="ja-JP" i="1">
                                      <a:latin typeface="Cambria Math" panose="02040503050406030204" pitchFamily="18" charset="0"/>
                                      <a:ea typeface="Meiryo" panose="020B0604030504040204" pitchFamily="34" charset="-128"/>
                                    </a:rPr>
                                    <m:t>𝑗</m:t>
                                  </m:r>
                                </m:sub>
                              </m:sSub>
                            </m:e>
                          </m:func>
                        </m:e>
                      </m:nary>
                    </m:oMath>
                  </m:oMathPara>
                </a14:m>
                <a:endParaRPr kumimoji="1"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類似度に基づき，二項関係を以下のように設定</a:t>
                </a:r>
                <a:endParaRPr kumimoji="1" lang="en-US" altLang="ja-JP" dirty="0">
                  <a:latin typeface="Meiryo" panose="020B0604030504040204" pitchFamily="34" charset="-128"/>
                  <a:ea typeface="Meiryo" panose="020B0604030504040204" pitchFamily="34" charset="-128"/>
                </a:endParaRPr>
              </a:p>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ea typeface="Meiryo" panose="020B0604030504040204" pitchFamily="34" charset="-128"/>
                            </a:rPr>
                          </m:ctrlPr>
                        </m:sSubSupPr>
                        <m:e>
                          <m:r>
                            <a:rPr lang="en-US" altLang="ja-JP" b="0" i="1" smtClean="0">
                              <a:latin typeface="Cambria Math" panose="02040503050406030204" pitchFamily="18" charset="0"/>
                              <a:ea typeface="Meiryo" panose="020B0604030504040204" pitchFamily="34" charset="-128"/>
                            </a:rPr>
                            <m:t>𝑅</m:t>
                          </m:r>
                        </m:e>
                        <m:sub>
                          <m:r>
                            <a:rPr lang="en-US" altLang="ja-JP" i="1">
                              <a:latin typeface="Cambria Math" panose="02040503050406030204" pitchFamily="18" charset="0"/>
                              <a:ea typeface="Meiryo" panose="020B0604030504040204" pitchFamily="34" charset="-128"/>
                            </a:rPr>
                            <m:t>𝑖𝑡</m:t>
                          </m:r>
                        </m:sub>
                        <m:sup>
                          <m:r>
                            <a:rPr lang="en-US" altLang="ja-JP" i="1">
                              <a:latin typeface="Cambria Math" panose="02040503050406030204" pitchFamily="18" charset="0"/>
                              <a:ea typeface="Meiryo" panose="020B0604030504040204" pitchFamily="34" charset="-128"/>
                            </a:rPr>
                            <m:t>𝐶𝐸</m:t>
                          </m:r>
                        </m:sup>
                      </m:sSubSup>
                      <m:r>
                        <a:rPr lang="en-US" altLang="ja-JP" b="0" i="1" smtClean="0">
                          <a:latin typeface="Cambria Math" panose="02040503050406030204" pitchFamily="18" charset="0"/>
                          <a:ea typeface="Meiryo" panose="020B0604030504040204" pitchFamily="34" charset="-128"/>
                        </a:rPr>
                        <m:t>=</m:t>
                      </m:r>
                      <m:d>
                        <m:dPr>
                          <m:begChr m:val="{"/>
                          <m:endChr m:val=""/>
                          <m:ctrlPr>
                            <a:rPr lang="en-US" altLang="ja-JP" b="0" i="1" smtClean="0">
                              <a:latin typeface="Cambria Math" panose="02040503050406030204" pitchFamily="18" charset="0"/>
                              <a:ea typeface="Meiryo" panose="020B0604030504040204" pitchFamily="34" charset="-128"/>
                            </a:rPr>
                          </m:ctrlPr>
                        </m:dPr>
                        <m:e>
                          <m:r>
                            <a:rPr lang="en-US" altLang="ja-JP" b="0" i="1" smtClean="0">
                              <a:latin typeface="Cambria Math" panose="02040503050406030204" pitchFamily="18" charset="0"/>
                              <a:ea typeface="Meiryo" panose="020B0604030504040204" pitchFamily="34" charset="-128"/>
                            </a:rPr>
                            <m:t>   </m:t>
                          </m:r>
                          <m:m>
                            <m:mPr>
                              <m:mcs>
                                <m:mc>
                                  <m:mcPr>
                                    <m:count m:val="2"/>
                                    <m:mcJc m:val="center"/>
                                  </m:mcPr>
                                </m:mc>
                              </m:mcs>
                              <m:ctrlPr>
                                <a:rPr lang="en-US" altLang="ja-JP" i="1">
                                  <a:latin typeface="Cambria Math" panose="02040503050406030204" pitchFamily="18" charset="0"/>
                                  <a:ea typeface="Meiryo" panose="020B0604030504040204" pitchFamily="34" charset="-128"/>
                                </a:rPr>
                              </m:ctrlPr>
                            </m:mPr>
                            <m:mr>
                              <m:e>
                                <m:r>
                                  <m:rPr>
                                    <m:brk m:alnAt="7"/>
                                  </m:rPr>
                                  <a:rPr lang="en-US" altLang="ja-JP" i="1">
                                    <a:latin typeface="Cambria Math" panose="02040503050406030204" pitchFamily="18" charset="0"/>
                                    <a:ea typeface="Meiryo" panose="020B0604030504040204" pitchFamily="34" charset="-128"/>
                                  </a:rPr>
                                  <m:t>1</m:t>
                                </m:r>
                              </m:e>
                              <m:e>
                                <m:d>
                                  <m:dPr>
                                    <m:ctrlPr>
                                      <a:rPr lang="en-US" altLang="ja-JP" i="1">
                                        <a:latin typeface="Cambria Math" panose="02040503050406030204" pitchFamily="18" charset="0"/>
                                        <a:ea typeface="Meiryo" panose="020B0604030504040204" pitchFamily="34" charset="-128"/>
                                      </a:rPr>
                                    </m:ctrlPr>
                                  </m:dPr>
                                  <m:e>
                                    <m:sSubSup>
                                      <m:sSubSupPr>
                                        <m:ctrlPr>
                                          <a:rPr lang="en-US" altLang="ja-JP" i="1">
                                            <a:latin typeface="Cambria Math" panose="02040503050406030204" pitchFamily="18" charset="0"/>
                                            <a:ea typeface="Meiryo" panose="020B0604030504040204" pitchFamily="34" charset="-128"/>
                                          </a:rPr>
                                        </m:ctrlPr>
                                      </m:sSubSupPr>
                                      <m:e>
                                        <m:r>
                                          <a:rPr lang="en-US" altLang="ja-JP" i="1">
                                            <a:latin typeface="Cambria Math" panose="02040503050406030204" pitchFamily="18" charset="0"/>
                                            <a:ea typeface="Meiryo" panose="020B0604030504040204" pitchFamily="34" charset="-128"/>
                                          </a:rPr>
                                          <m:t>𝑆</m:t>
                                        </m:r>
                                      </m:e>
                                      <m:sub>
                                        <m:r>
                                          <a:rPr lang="en-US" altLang="ja-JP" i="1">
                                            <a:latin typeface="Cambria Math" panose="02040503050406030204" pitchFamily="18" charset="0"/>
                                            <a:ea typeface="Meiryo" panose="020B0604030504040204" pitchFamily="34" charset="-128"/>
                                          </a:rPr>
                                          <m:t>𝑖𝑡</m:t>
                                        </m:r>
                                      </m:sub>
                                      <m:sup>
                                        <m:r>
                                          <a:rPr lang="en-US" altLang="ja-JP" i="1">
                                            <a:latin typeface="Cambria Math" panose="02040503050406030204" pitchFamily="18" charset="0"/>
                                            <a:ea typeface="Meiryo" panose="020B0604030504040204" pitchFamily="34" charset="-128"/>
                                          </a:rPr>
                                          <m:t>𝐶𝐸</m:t>
                                        </m:r>
                                      </m:sup>
                                    </m:sSub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𝛿</m:t>
                                    </m:r>
                                  </m:e>
                                </m:d>
                              </m:e>
                            </m:mr>
                            <m:mr>
                              <m:e>
                                <m:r>
                                  <a:rPr lang="en-US" altLang="ja-JP" i="1">
                                    <a:latin typeface="Cambria Math" panose="02040503050406030204" pitchFamily="18" charset="0"/>
                                    <a:ea typeface="Meiryo" panose="020B0604030504040204" pitchFamily="34" charset="-128"/>
                                  </a:rPr>
                                  <m:t>0</m:t>
                                </m:r>
                              </m:e>
                              <m:e>
                                <m:d>
                                  <m:dPr>
                                    <m:ctrlPr>
                                      <a:rPr lang="en-US" altLang="ja-JP" i="1">
                                        <a:latin typeface="Cambria Math" panose="02040503050406030204" pitchFamily="18" charset="0"/>
                                        <a:ea typeface="Meiryo" panose="020B0604030504040204" pitchFamily="34" charset="-128"/>
                                      </a:rPr>
                                    </m:ctrlPr>
                                  </m:dPr>
                                  <m:e>
                                    <m:r>
                                      <a:rPr lang="en-US" altLang="ja-JP" i="1">
                                        <a:latin typeface="Cambria Math" panose="02040503050406030204" pitchFamily="18" charset="0"/>
                                        <a:ea typeface="Meiryo" panose="020B0604030504040204" pitchFamily="34" charset="-128"/>
                                      </a:rPr>
                                      <m:t>𝑜𝑡h𝑒𝑟𝑤𝑖𝑠𝑒</m:t>
                                    </m:r>
                                  </m:e>
                                </m:d>
                              </m:e>
                            </m:mr>
                          </m:m>
                        </m:e>
                      </m:d>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AAFCA74B-698E-66D1-03D0-AFCD1B111D98}"/>
                  </a:ext>
                </a:extLst>
              </p:cNvPr>
              <p:cNvSpPr txBox="1">
                <a:spLocks noRot="1" noChangeAspect="1" noMove="1" noResize="1" noEditPoints="1" noAdjustHandles="1" noChangeArrowheads="1" noChangeShapeType="1" noTextEdit="1"/>
              </p:cNvSpPr>
              <p:nvPr/>
            </p:nvSpPr>
            <p:spPr>
              <a:xfrm>
                <a:off x="3724172" y="3440063"/>
                <a:ext cx="4792154" cy="2861168"/>
              </a:xfrm>
              <a:prstGeom prst="rect">
                <a:avLst/>
              </a:prstGeom>
              <a:blipFill>
                <a:blip r:embed="rId4"/>
                <a:stretch>
                  <a:fillRect l="-794" t="-10573" r="-265" b="-78855"/>
                </a:stretch>
              </a:blipFill>
            </p:spPr>
            <p:txBody>
              <a:bodyPr/>
              <a:lstStyle/>
              <a:p>
                <a:r>
                  <a:rPr lang="ja-JP" altLang="en-US">
                    <a:noFill/>
                  </a:rPr>
                  <a:t> </a:t>
                </a:r>
              </a:p>
            </p:txBody>
          </p:sp>
        </mc:Fallback>
      </mc:AlternateContent>
      <p:graphicFrame>
        <p:nvGraphicFramePr>
          <p:cNvPr id="9" name="表 5">
            <a:extLst>
              <a:ext uri="{FF2B5EF4-FFF2-40B4-BE49-F238E27FC236}">
                <a16:creationId xmlns:a16="http://schemas.microsoft.com/office/drawing/2014/main" id="{BFCD8F1E-455C-77A0-51CA-38F5F3C4F0DD}"/>
              </a:ext>
            </a:extLst>
          </p:cNvPr>
          <p:cNvGraphicFramePr>
            <a:graphicFrameLocks noGrp="1"/>
          </p:cNvGraphicFramePr>
          <p:nvPr>
            <p:extLst>
              <p:ext uri="{D42A27DB-BD31-4B8C-83A1-F6EECF244321}">
                <p14:modId xmlns:p14="http://schemas.microsoft.com/office/powerpoint/2010/main" val="4043598086"/>
              </p:ext>
            </p:extLst>
          </p:nvPr>
        </p:nvGraphicFramePr>
        <p:xfrm>
          <a:off x="178775" y="3429000"/>
          <a:ext cx="3424396" cy="2775168"/>
        </p:xfrm>
        <a:graphic>
          <a:graphicData uri="http://schemas.openxmlformats.org/drawingml/2006/table">
            <a:tbl>
              <a:tblPr firstRow="1" bandRow="1">
                <a:tableStyleId>{5C22544A-7EE6-4342-B048-85BDC9FD1C3A}</a:tableStyleId>
              </a:tblPr>
              <a:tblGrid>
                <a:gridCol w="582676">
                  <a:extLst>
                    <a:ext uri="{9D8B030D-6E8A-4147-A177-3AD203B41FA5}">
                      <a16:colId xmlns:a16="http://schemas.microsoft.com/office/drawing/2014/main" val="1984532691"/>
                    </a:ext>
                  </a:extLst>
                </a:gridCol>
                <a:gridCol w="567399">
                  <a:extLst>
                    <a:ext uri="{9D8B030D-6E8A-4147-A177-3AD203B41FA5}">
                      <a16:colId xmlns:a16="http://schemas.microsoft.com/office/drawing/2014/main" val="2179075514"/>
                    </a:ext>
                  </a:extLst>
                </a:gridCol>
                <a:gridCol w="569292">
                  <a:extLst>
                    <a:ext uri="{9D8B030D-6E8A-4147-A177-3AD203B41FA5}">
                      <a16:colId xmlns:a16="http://schemas.microsoft.com/office/drawing/2014/main" val="2275899961"/>
                    </a:ext>
                  </a:extLst>
                </a:gridCol>
                <a:gridCol w="568343">
                  <a:extLst>
                    <a:ext uri="{9D8B030D-6E8A-4147-A177-3AD203B41FA5}">
                      <a16:colId xmlns:a16="http://schemas.microsoft.com/office/drawing/2014/main" val="3604320373"/>
                    </a:ext>
                  </a:extLst>
                </a:gridCol>
                <a:gridCol w="568343">
                  <a:extLst>
                    <a:ext uri="{9D8B030D-6E8A-4147-A177-3AD203B41FA5}">
                      <a16:colId xmlns:a16="http://schemas.microsoft.com/office/drawing/2014/main" val="3716012496"/>
                    </a:ext>
                  </a:extLst>
                </a:gridCol>
                <a:gridCol w="568343">
                  <a:extLst>
                    <a:ext uri="{9D8B030D-6E8A-4147-A177-3AD203B41FA5}">
                      <a16:colId xmlns:a16="http://schemas.microsoft.com/office/drawing/2014/main" val="4140730682"/>
                    </a:ext>
                  </a:extLst>
                </a:gridCol>
              </a:tblGrid>
              <a:tr h="469403">
                <a:tc>
                  <a:txBody>
                    <a:bodyPr/>
                    <a:lstStyle/>
                    <a:p>
                      <a:pPr algn="ctr"/>
                      <a:endParaRPr kumimoji="1" lang="ja-JP" altLang="en-US" sz="5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1</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2</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3</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4</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ja-JP" altLang="en-US" sz="700" b="1">
                          <a:solidFill>
                            <a:schemeClr val="tx1"/>
                          </a:solidFill>
                          <a:latin typeface="Meiryo" panose="020B0604030504040204" pitchFamily="34" charset="-128"/>
                          <a:ea typeface="Meiryo" panose="020B0604030504040204" pitchFamily="34" charset="-128"/>
                        </a:rPr>
                        <a:t>アイテム</a:t>
                      </a:r>
                      <a:r>
                        <a:rPr kumimoji="1" lang="en-US" altLang="ja-JP" sz="700" b="1" dirty="0">
                          <a:solidFill>
                            <a:schemeClr val="tx1"/>
                          </a:solidFill>
                          <a:latin typeface="Meiryo" panose="020B0604030504040204" pitchFamily="34" charset="-128"/>
                          <a:ea typeface="Meiryo" panose="020B0604030504040204" pitchFamily="34" charset="-128"/>
                        </a:rPr>
                        <a:t>5</a:t>
                      </a:r>
                      <a:endParaRPr kumimoji="1" lang="ja-JP" altLang="en-US" sz="700" b="1">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8432880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1</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1/3</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2</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3</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4</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61153">
                <a:tc>
                  <a:txBody>
                    <a:bodyPr/>
                    <a:lstStyle/>
                    <a:p>
                      <a:pPr algn="ctr"/>
                      <a:r>
                        <a:rPr kumimoji="1" lang="ja-JP" altLang="en-US" sz="700" b="1">
                          <a:latin typeface="Meiryo" panose="020B0604030504040204" pitchFamily="34" charset="-128"/>
                          <a:ea typeface="Meiryo" panose="020B0604030504040204" pitchFamily="34" charset="-128"/>
                        </a:rPr>
                        <a:t>ユーザー</a:t>
                      </a:r>
                      <a:r>
                        <a:rPr kumimoji="1" lang="en-US" altLang="ja-JP" sz="700" b="1" dirty="0">
                          <a:latin typeface="Meiryo" panose="020B0604030504040204" pitchFamily="34" charset="-128"/>
                          <a:ea typeface="Meiryo" panose="020B0604030504040204" pitchFamily="34" charset="-128"/>
                        </a:rPr>
                        <a:t>5</a:t>
                      </a:r>
                      <a:endParaRPr kumimoji="1" lang="ja-JP" altLang="en-US" sz="7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en-US" altLang="ja-JP" sz="1100" dirty="0">
                          <a:latin typeface="Meiryo" panose="020B0604030504040204" pitchFamily="34" charset="-128"/>
                          <a:ea typeface="Meiryo" panose="020B0604030504040204" pitchFamily="34" charset="-128"/>
                        </a:rPr>
                        <a:t>0</a:t>
                      </a:r>
                      <a:endParaRPr kumimoji="1" lang="ja-JP" altLang="en-US" sz="11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100" dirty="0">
                          <a:latin typeface="Meiryo" panose="020B0604030504040204" pitchFamily="34" charset="-128"/>
                          <a:ea typeface="Meiryo" panose="020B0604030504040204" pitchFamily="34" charset="-128"/>
                        </a:rPr>
                        <a:t>1/2</a:t>
                      </a:r>
                      <a:endParaRPr kumimoji="1" lang="ja-JP" altLang="en-US" sz="1100" dirty="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5077698-C0EE-B11F-4835-FF9550EAE0BD}"/>
                  </a:ext>
                </a:extLst>
              </p:cNvPr>
              <p:cNvSpPr txBox="1"/>
              <p:nvPr/>
            </p:nvSpPr>
            <p:spPr>
              <a:xfrm>
                <a:off x="8637327" y="2874573"/>
                <a:ext cx="2161301" cy="369332"/>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二項関係</a:t>
                </a:r>
                <a:r>
                  <a:rPr lang="en-US" altLang="ja-JP" dirty="0">
                    <a:latin typeface="Meiryo" panose="020B0604030504040204" pitchFamily="34" charset="-128"/>
                    <a:ea typeface="Meiryo" panose="020B0604030504040204" pitchFamily="34" charset="-128"/>
                  </a:rPr>
                  <a:t>: </a:t>
                </a:r>
                <a14:m>
                  <m:oMath xmlns:m="http://schemas.openxmlformats.org/officeDocument/2006/math">
                    <m:r>
                      <a:rPr lang="en-US" altLang="ja-JP" b="0" i="1" smtClean="0">
                        <a:latin typeface="Cambria Math" panose="02040503050406030204" pitchFamily="18" charset="0"/>
                        <a:ea typeface="Meiryo" panose="020B0604030504040204" pitchFamily="34" charset="-128"/>
                      </a:rPr>
                      <m:t>𝑅</m:t>
                    </m:r>
                  </m:oMath>
                </a14:m>
                <a:r>
                  <a:rPr kumimoji="1" lang="ja-JP" altLang="en-US" dirty="0">
                    <a:latin typeface="Meiryo" panose="020B0604030504040204" pitchFamily="34" charset="-128"/>
                    <a:ea typeface="Meiryo" panose="020B0604030504040204" pitchFamily="34" charset="-128"/>
                  </a:rPr>
                  <a:t>（例）</a:t>
                </a:r>
              </a:p>
            </p:txBody>
          </p:sp>
        </mc:Choice>
        <mc:Fallback xmlns="">
          <p:sp>
            <p:nvSpPr>
              <p:cNvPr id="15" name="テキスト ボックス 14">
                <a:extLst>
                  <a:ext uri="{FF2B5EF4-FFF2-40B4-BE49-F238E27FC236}">
                    <a16:creationId xmlns:a16="http://schemas.microsoft.com/office/drawing/2014/main" id="{B5077698-C0EE-B11F-4835-FF9550EAE0BD}"/>
                  </a:ext>
                </a:extLst>
              </p:cNvPr>
              <p:cNvSpPr txBox="1">
                <a:spLocks noRot="1" noChangeAspect="1" noMove="1" noResize="1" noEditPoints="1" noAdjustHandles="1" noChangeArrowheads="1" noChangeShapeType="1" noTextEdit="1"/>
              </p:cNvSpPr>
              <p:nvPr/>
            </p:nvSpPr>
            <p:spPr>
              <a:xfrm>
                <a:off x="8637327" y="2874573"/>
                <a:ext cx="2161301" cy="369332"/>
              </a:xfrm>
              <a:prstGeom prst="rect">
                <a:avLst/>
              </a:prstGeom>
              <a:blipFill>
                <a:blip r:embed="rId5"/>
                <a:stretch>
                  <a:fillRect l="-2924" t="-3333" b="-26667"/>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2D6FFFDB-FBE8-1A0A-F4D1-7AAC254CF12F}"/>
              </a:ext>
            </a:extLst>
          </p:cNvPr>
          <p:cNvSpPr txBox="1"/>
          <p:nvPr/>
        </p:nvSpPr>
        <p:spPr>
          <a:xfrm>
            <a:off x="5621311" y="2653259"/>
            <a:ext cx="184731" cy="369332"/>
          </a:xfrm>
          <a:prstGeom prst="rect">
            <a:avLst/>
          </a:prstGeom>
          <a:noFill/>
        </p:spPr>
        <p:txBody>
          <a:bodyPr wrap="none" rtlCol="0">
            <a:spAutoFit/>
          </a:bodyPr>
          <a:lstStyle/>
          <a:p>
            <a:endParaRPr kumimoji="1" lang="ja-JP" altLang="en-US"/>
          </a:p>
        </p:txBody>
      </p:sp>
      <p:sp>
        <p:nvSpPr>
          <p:cNvPr id="8" name="テキスト ボックス 7">
            <a:extLst>
              <a:ext uri="{FF2B5EF4-FFF2-40B4-BE49-F238E27FC236}">
                <a16:creationId xmlns:a16="http://schemas.microsoft.com/office/drawing/2014/main" id="{51DFEB03-2BBF-395F-8266-FB99EAEBB4C1}"/>
              </a:ext>
            </a:extLst>
          </p:cNvPr>
          <p:cNvSpPr txBox="1"/>
          <p:nvPr/>
        </p:nvSpPr>
        <p:spPr>
          <a:xfrm>
            <a:off x="3282846" y="2398426"/>
            <a:ext cx="184731" cy="369332"/>
          </a:xfrm>
          <a:prstGeom prst="rect">
            <a:avLst/>
          </a:prstGeom>
          <a:noFill/>
        </p:spPr>
        <p:txBody>
          <a:bodyPr wrap="none" rtlCol="0">
            <a:spAutoFit/>
          </a:bodyPr>
          <a:lstStyle/>
          <a:p>
            <a:endParaRPr kumimoji="1" lang="ja-JP" altLang="en-US"/>
          </a:p>
        </p:txBody>
      </p:sp>
      <p:sp>
        <p:nvSpPr>
          <p:cNvPr id="11" name="右矢印 10">
            <a:extLst>
              <a:ext uri="{FF2B5EF4-FFF2-40B4-BE49-F238E27FC236}">
                <a16:creationId xmlns:a16="http://schemas.microsoft.com/office/drawing/2014/main" id="{559B2585-57BA-723A-099A-EBAE2A35AAA4}"/>
              </a:ext>
            </a:extLst>
          </p:cNvPr>
          <p:cNvSpPr/>
          <p:nvPr/>
        </p:nvSpPr>
        <p:spPr>
          <a:xfrm>
            <a:off x="4299950" y="2869723"/>
            <a:ext cx="4079237" cy="379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90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 12">
            <a:extLst>
              <a:ext uri="{FF2B5EF4-FFF2-40B4-BE49-F238E27FC236}">
                <a16:creationId xmlns:a16="http://schemas.microsoft.com/office/drawing/2014/main" id="{08319111-5B4C-554E-B516-B3B69EE129AE}"/>
              </a:ext>
            </a:extLst>
          </p:cNvPr>
          <p:cNvGraphicFramePr>
            <a:graphicFrameLocks noGrp="1"/>
          </p:cNvGraphicFramePr>
          <p:nvPr>
            <p:extLst>
              <p:ext uri="{D42A27DB-BD31-4B8C-83A1-F6EECF244321}">
                <p14:modId xmlns:p14="http://schemas.microsoft.com/office/powerpoint/2010/main" val="3502903121"/>
              </p:ext>
            </p:extLst>
          </p:nvPr>
        </p:nvGraphicFramePr>
        <p:xfrm>
          <a:off x="8235978" y="1604367"/>
          <a:ext cx="3810373" cy="1036320"/>
        </p:xfrm>
        <a:graphic>
          <a:graphicData uri="http://schemas.openxmlformats.org/drawingml/2006/table">
            <a:tbl>
              <a:tblPr firstRow="1" bandRow="1">
                <a:tableStyleId>{5C22544A-7EE6-4342-B048-85BDC9FD1C3A}</a:tableStyleId>
              </a:tblPr>
              <a:tblGrid>
                <a:gridCol w="899503">
                  <a:extLst>
                    <a:ext uri="{9D8B030D-6E8A-4147-A177-3AD203B41FA5}">
                      <a16:colId xmlns:a16="http://schemas.microsoft.com/office/drawing/2014/main" val="3763349515"/>
                    </a:ext>
                  </a:extLst>
                </a:gridCol>
                <a:gridCol w="582174">
                  <a:extLst>
                    <a:ext uri="{9D8B030D-6E8A-4147-A177-3AD203B41FA5}">
                      <a16:colId xmlns:a16="http://schemas.microsoft.com/office/drawing/2014/main" val="3275197788"/>
                    </a:ext>
                  </a:extLst>
                </a:gridCol>
                <a:gridCol w="582174">
                  <a:extLst>
                    <a:ext uri="{9D8B030D-6E8A-4147-A177-3AD203B41FA5}">
                      <a16:colId xmlns:a16="http://schemas.microsoft.com/office/drawing/2014/main" val="625275933"/>
                    </a:ext>
                  </a:extLst>
                </a:gridCol>
                <a:gridCol w="582174">
                  <a:extLst>
                    <a:ext uri="{9D8B030D-6E8A-4147-A177-3AD203B41FA5}">
                      <a16:colId xmlns:a16="http://schemas.microsoft.com/office/drawing/2014/main" val="4235118890"/>
                    </a:ext>
                  </a:extLst>
                </a:gridCol>
                <a:gridCol w="582174">
                  <a:extLst>
                    <a:ext uri="{9D8B030D-6E8A-4147-A177-3AD203B41FA5}">
                      <a16:colId xmlns:a16="http://schemas.microsoft.com/office/drawing/2014/main" val="2811349683"/>
                    </a:ext>
                  </a:extLst>
                </a:gridCol>
                <a:gridCol w="582174">
                  <a:extLst>
                    <a:ext uri="{9D8B030D-6E8A-4147-A177-3AD203B41FA5}">
                      <a16:colId xmlns:a16="http://schemas.microsoft.com/office/drawing/2014/main" val="968886377"/>
                    </a:ext>
                  </a:extLst>
                </a:gridCol>
              </a:tblGrid>
              <a:tr h="23177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ユーザー</a:t>
                      </a:r>
                      <a:r>
                        <a:rPr kumimoji="1" lang="en-US" altLang="ja-JP" sz="700" b="0" dirty="0">
                          <a:solidFill>
                            <a:sysClr val="windowText" lastClr="000000"/>
                          </a:solidFill>
                        </a:rPr>
                        <a:t>1</a:t>
                      </a:r>
                      <a:endParaRPr kumimoji="1" lang="ja-JP" altLang="en-US" sz="7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ysClr val="windowText" lastClr="000000"/>
                          </a:solidFill>
                        </a:rPr>
                        <a:t>ユーザー</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5312">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5312">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1/2</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b="0" dirty="0"/>
                        <a:t>1/2</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4621"/>
                  </a:ext>
                </a:extLst>
              </a:tr>
            </a:tbl>
          </a:graphicData>
        </a:graphic>
      </p:graphicFrame>
      <p:sp>
        <p:nvSpPr>
          <p:cNvPr id="29" name="角丸四角形 28">
            <a:extLst>
              <a:ext uri="{FF2B5EF4-FFF2-40B4-BE49-F238E27FC236}">
                <a16:creationId xmlns:a16="http://schemas.microsoft.com/office/drawing/2014/main" id="{ABEFF220-14BF-A943-A907-1800A16EA533}"/>
              </a:ext>
            </a:extLst>
          </p:cNvPr>
          <p:cNvSpPr/>
          <p:nvPr/>
        </p:nvSpPr>
        <p:spPr>
          <a:xfrm>
            <a:off x="9163547" y="1964732"/>
            <a:ext cx="1650049" cy="25326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34" name="正方形/長方形 33">
            <a:extLst>
              <a:ext uri="{FF2B5EF4-FFF2-40B4-BE49-F238E27FC236}">
                <a16:creationId xmlns:a16="http://schemas.microsoft.com/office/drawing/2014/main" id="{2E39A8F4-F767-FB47-AA77-F6D2230333BF}"/>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396808" y="146738"/>
            <a:ext cx="11447118" cy="1033669"/>
          </a:xfrm>
        </p:spPr>
        <p:txBody>
          <a:bodyPr>
            <a:normAutofit/>
          </a:bodyPr>
          <a:lstStyle/>
          <a:p>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提案法</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RSCCMM-CF</a:t>
            </a:r>
            <a:r>
              <a:rPr kumimoji="1"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のアルゴリズム</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64356B2-8133-C641-A078-8C87332A3B86}"/>
                  </a:ext>
                </a:extLst>
              </p:cNvPr>
              <p:cNvSpPr txBox="1"/>
              <p:nvPr/>
            </p:nvSpPr>
            <p:spPr>
              <a:xfrm>
                <a:off x="77117" y="1234155"/>
                <a:ext cx="4297487" cy="5367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cs typeface="Arial" panose="020B0604020202020204" pitchFamily="34" charset="0"/>
                  </a:rPr>
                  <a:t>Step 1.</a:t>
                </a:r>
                <a:r>
                  <a:rPr lang="en-US" altLang="ja-JP" sz="2000" dirty="0">
                    <a:latin typeface="Meiryo" panose="020B0604030504040204" pitchFamily="34" charset="-128"/>
                    <a:ea typeface="Meiryo" panose="020B0604030504040204" pitchFamily="34" charset="-128"/>
                    <a:cs typeface="Arial" panose="020B0604020202020204" pitchFamily="34" charset="0"/>
                  </a:rPr>
                  <a:t>	</a:t>
                </a:r>
              </a:p>
              <a:p>
                <a:r>
                  <a:rPr lang="ja-JP" altLang="en-US" sz="2000" dirty="0">
                    <a:latin typeface="Meiryo" panose="020B0604030504040204" pitchFamily="34" charset="-128"/>
                    <a:ea typeface="Meiryo" panose="020B0604030504040204" pitchFamily="34" charset="-128"/>
                  </a:rPr>
                  <a:t>共起関係行列</a:t>
                </a:r>
                <a14:m>
                  <m:oMath xmlns:m="http://schemas.openxmlformats.org/officeDocument/2006/math">
                    <m:r>
                      <a:rPr lang="en-US" altLang="ja-JP" sz="2000" i="1">
                        <a:latin typeface="Cambria Math" panose="02040503050406030204" pitchFamily="18" charset="0"/>
                      </a:rPr>
                      <m:t>𝑅</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𝑟</m:t>
                        </m:r>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に</a:t>
                </a:r>
                <a:r>
                  <a:rPr lang="en-US" altLang="ja-JP" sz="2000" dirty="0">
                    <a:latin typeface="Meiryo" panose="020B0604030504040204" pitchFamily="34" charset="-128"/>
                    <a:ea typeface="Meiryo" panose="020B0604030504040204" pitchFamily="34" charset="-128"/>
                    <a:cs typeface="Arial" panose="020B0604020202020204" pitchFamily="34" charset="0"/>
                  </a:rPr>
                  <a:t>RSCCMM</a:t>
                </a:r>
                <a:r>
                  <a:rPr lang="ja-JP" altLang="en-US" sz="2000" dirty="0">
                    <a:latin typeface="Meiryo" panose="020B0604030504040204" pitchFamily="34" charset="-128"/>
                    <a:ea typeface="Meiryo" panose="020B0604030504040204" pitchFamily="34" charset="-128"/>
                    <a:cs typeface="Arial" panose="020B0604020202020204" pitchFamily="34" charset="0"/>
                  </a:rPr>
                  <a:t>法を適用し，正規化ユーザーメンバシップ</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𝑢</m:t>
                            </m:r>
                          </m:e>
                        </m:acc>
                      </m:e>
                      <m:sub>
                        <m:r>
                          <a:rPr lang="en-US" altLang="ja-JP" sz="2000" i="1">
                            <a:latin typeface="Cambria Math" panose="02040503050406030204" pitchFamily="18" charset="0"/>
                          </a:rPr>
                          <m:t>𝑐𝑖</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，アイテムメンバシップ</a:t>
                </a:r>
                <a:r>
                  <a:rPr lang="en-US" altLang="ja-JP"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𝑤</m:t>
                        </m:r>
                      </m:e>
                      <m:sub>
                        <m:r>
                          <a:rPr lang="en-US" altLang="ja-JP" sz="2000" i="1">
                            <a:latin typeface="Cambria Math" panose="02040503050406030204" pitchFamily="18" charset="0"/>
                          </a:rPr>
                          <m:t>𝑐𝑗</m:t>
                        </m:r>
                      </m:sub>
                    </m:sSub>
                  </m:oMath>
                </a14:m>
                <a:r>
                  <a:rPr lang="ja-JP" altLang="en-US" sz="2000" dirty="0">
                    <a:latin typeface="Meiryo" panose="020B0604030504040204" pitchFamily="34" charset="-128"/>
                    <a:ea typeface="Meiryo" panose="020B0604030504040204" pitchFamily="34" charset="-128"/>
                    <a:cs typeface="Arial" panose="020B0604020202020204" pitchFamily="34" charset="0"/>
                  </a:rPr>
                  <a:t>を算出する．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Step 2.	</a:t>
                </a:r>
              </a:p>
              <a:p>
                <a:r>
                  <a:rPr lang="ja-JP" altLang="en-US" sz="2000" dirty="0">
                    <a:latin typeface="Meiryo" panose="020B0604030504040204" pitchFamily="34" charset="-128"/>
                    <a:ea typeface="Meiryo" panose="020B0604030504040204" pitchFamily="34" charset="-128"/>
                  </a:rPr>
                  <a:t>アイテム</a:t>
                </a:r>
                <a14:m>
                  <m:oMath xmlns:m="http://schemas.openxmlformats.org/officeDocument/2006/math">
                    <m:r>
                      <a:rPr lang="en-US" altLang="ja-JP" sz="2000" b="0" i="1" smtClean="0">
                        <a:latin typeface="Cambria Math" panose="02040503050406030204" pitchFamily="18" charset="0"/>
                      </a:rPr>
                      <m:t>𝑗</m:t>
                    </m:r>
                  </m:oMath>
                </a14:m>
                <a:r>
                  <a:rPr lang="ja-JP" altLang="en-US" sz="2000" dirty="0">
                    <a:latin typeface="Meiryo" panose="020B0604030504040204" pitchFamily="34" charset="-128"/>
                    <a:ea typeface="Meiryo" panose="020B0604030504040204" pitchFamily="34" charset="-128"/>
                  </a:rPr>
                  <a:t>のユーザー</a:t>
                </a:r>
                <a14:m>
                  <m:oMath xmlns:m="http://schemas.openxmlformats.org/officeDocument/2006/math">
                    <m:r>
                      <a:rPr lang="en-US" altLang="ja-JP" sz="2000" b="0" i="1" smtClean="0">
                        <a:latin typeface="Cambria Math" panose="02040503050406030204" pitchFamily="18" charset="0"/>
                      </a:rPr>
                      <m:t>𝑖</m:t>
                    </m:r>
                  </m:oMath>
                </a14:m>
                <a:r>
                  <a:rPr lang="ja-JP" altLang="en-US" sz="2000" dirty="0">
                    <a:latin typeface="Meiryo" panose="020B0604030504040204" pitchFamily="34" charset="-128"/>
                    <a:ea typeface="Meiryo" panose="020B0604030504040204" pitchFamily="34" charset="-128"/>
                  </a:rPr>
                  <a:t>に対する推薦度</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 </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を以下のように算出する．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r>
                        <a:rPr lang="en-US" altLang="ja-JP" sz="2000" i="1">
                          <a:latin typeface="Cambria Math" panose="02040503050406030204" pitchFamily="18" charset="0"/>
                        </a:rPr>
                        <m:t>=</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𝑐</m:t>
                          </m:r>
                          <m:r>
                            <a:rPr lang="en-US" altLang="ja-JP" sz="2000" i="1">
                              <a:latin typeface="Cambria Math" panose="02040503050406030204" pitchFamily="18" charset="0"/>
                            </a:rPr>
                            <m:t>=1</m:t>
                          </m:r>
                        </m:sub>
                        <m:sup>
                          <m:r>
                            <a:rPr lang="en-US" altLang="ja-JP" sz="2000" i="1">
                              <a:latin typeface="Cambria Math" panose="02040503050406030204" pitchFamily="18" charset="0"/>
                            </a:rPr>
                            <m:t>𝐶</m:t>
                          </m:r>
                        </m:sup>
                        <m:e>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𝑢</m:t>
                                  </m:r>
                                </m:e>
                              </m:acc>
                            </m:e>
                            <m:sub>
                              <m:r>
                                <a:rPr lang="en-US" altLang="ja-JP" sz="2000" i="1">
                                  <a:latin typeface="Cambria Math" panose="02040503050406030204" pitchFamily="18" charset="0"/>
                                </a:rPr>
                                <m:t>𝑐𝑖</m:t>
                              </m:r>
                            </m:sub>
                          </m:sSub>
                          <m:sSub>
                            <m:sSubPr>
                              <m:ctrlPr>
                                <a:rPr lang="en-US" altLang="ja-JP" sz="2000" i="1" smtClean="0">
                                  <a:solidFill>
                                    <a:schemeClr val="tx1"/>
                                  </a:solidFill>
                                  <a:latin typeface="Cambria Math" panose="02040503050406030204" pitchFamily="18" charset="0"/>
                                </a:rPr>
                              </m:ctrlPr>
                            </m:sSubPr>
                            <m:e>
                              <m:r>
                                <a:rPr lang="en-US" altLang="ja-JP" sz="2000" i="1">
                                  <a:solidFill>
                                    <a:schemeClr val="tx1"/>
                                  </a:solidFill>
                                  <a:latin typeface="Cambria Math" panose="02040503050406030204" pitchFamily="18" charset="0"/>
                                </a:rPr>
                                <m:t>𝑤</m:t>
                              </m:r>
                            </m:e>
                            <m:sub>
                              <m:r>
                                <a:rPr lang="en-US" altLang="ja-JP" sz="2000" i="1">
                                  <a:solidFill>
                                    <a:schemeClr val="tx1"/>
                                  </a:solidFill>
                                  <a:latin typeface="Cambria Math" panose="02040503050406030204" pitchFamily="18" charset="0"/>
                                </a:rPr>
                                <m:t>𝑐𝑗</m:t>
                              </m:r>
                            </m:sub>
                          </m:sSub>
                        </m:e>
                      </m:nary>
                    </m:oMath>
                  </m:oMathPara>
                </a14:m>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Step 3.  </a:t>
                </a:r>
                <a:r>
                  <a:rPr lang="en-US" altLang="ja-JP" sz="2000" dirty="0">
                    <a:latin typeface="Meiryo" panose="020B0604030504040204" pitchFamily="34" charset="-128"/>
                    <a:ea typeface="Meiryo" panose="020B0604030504040204" pitchFamily="34" charset="-128"/>
                    <a:cs typeface="Arial" panose="020B0604020202020204" pitchFamily="34" charset="0"/>
                  </a:rPr>
                  <a:t>	</a:t>
                </a:r>
              </a:p>
              <a:p>
                <a:r>
                  <a:rPr lang="ja-JP" altLang="en-US" sz="2000" dirty="0">
                    <a:latin typeface="Meiryo" panose="020B0604030504040204" pitchFamily="34" charset="-128"/>
                    <a:ea typeface="Meiryo" panose="020B0604030504040204" pitchFamily="34" charset="-128"/>
                    <a:cs typeface="Arial" panose="020B0604020202020204" pitchFamily="34" charset="0"/>
                  </a:rPr>
                  <a:t>閾値</a:t>
                </a:r>
                <a14:m>
                  <m:oMath xmlns:m="http://schemas.openxmlformats.org/officeDocument/2006/math">
                    <m:r>
                      <a:rPr lang="ja-JP" altLang="en-US" sz="2000" i="1">
                        <a:latin typeface="Cambria Math" panose="02040503050406030204" pitchFamily="18" charset="0"/>
                      </a:rPr>
                      <m:t>𝜂</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を設定し，推薦度</a:t>
                </a:r>
                <a14:m>
                  <m:oMath xmlns:m="http://schemas.openxmlformats.org/officeDocument/2006/math">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panose="02040503050406030204" pitchFamily="18" charset="0"/>
                              </a:rPr>
                              <m:t>𝑟</m:t>
                            </m:r>
                          </m:e>
                        </m:acc>
                      </m:e>
                      <m:sub>
                        <m:r>
                          <a:rPr lang="en-US" altLang="ja-JP" sz="2000" i="1">
                            <a:latin typeface="Cambria Math" panose="02040503050406030204" pitchFamily="18" charset="0"/>
                          </a:rPr>
                          <m:t>𝑖𝑗</m:t>
                        </m:r>
                      </m:sub>
                    </m:sSub>
                  </m:oMath>
                </a14:m>
                <a:r>
                  <a:rPr lang="ja-JP" altLang="en-US" sz="2000" dirty="0">
                    <a:latin typeface="Meiryo" panose="020B0604030504040204" pitchFamily="34" charset="-128"/>
                    <a:ea typeface="Meiryo" panose="020B0604030504040204" pitchFamily="34" charset="-128"/>
                    <a:cs typeface="Arial" panose="020B0604020202020204" pitchFamily="34" charset="0"/>
                  </a:rPr>
                  <a:t>が閾値以上の時，ユーザー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にアイテム</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dirty="0">
                    <a:latin typeface="Meiryo" panose="020B0604030504040204" pitchFamily="34" charset="-128"/>
                    <a:ea typeface="Meiryo" panose="020B0604030504040204" pitchFamily="34" charset="-128"/>
                    <a:cs typeface="Arial" panose="020B0604020202020204" pitchFamily="34" charset="0"/>
                  </a:rPr>
                  <a:t>を推薦する．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364356B2-8133-C641-A078-8C87332A3B86}"/>
                  </a:ext>
                </a:extLst>
              </p:cNvPr>
              <p:cNvSpPr txBox="1">
                <a:spLocks noRot="1" noChangeAspect="1" noMove="1" noResize="1" noEditPoints="1" noAdjustHandles="1" noChangeArrowheads="1" noChangeShapeType="1" noTextEdit="1"/>
              </p:cNvSpPr>
              <p:nvPr/>
            </p:nvSpPr>
            <p:spPr>
              <a:xfrm>
                <a:off x="77117" y="1234155"/>
                <a:ext cx="4297487" cy="5367110"/>
              </a:xfrm>
              <a:prstGeom prst="rect">
                <a:avLst/>
              </a:prstGeom>
              <a:blipFill>
                <a:blip r:embed="rId3"/>
                <a:stretch>
                  <a:fillRect l="-1560" t="-681" r="-709" b="-908"/>
                </a:stretch>
              </a:blipFill>
            </p:spPr>
            <p:txBody>
              <a:bodyPr/>
              <a:lstStyle/>
              <a:p>
                <a:r>
                  <a:rPr lang="ja-JP" altLang="en-US">
                    <a:noFill/>
                  </a:rPr>
                  <a:t> </a:t>
                </a:r>
              </a:p>
            </p:txBody>
          </p:sp>
        </mc:Fallback>
      </mc:AlternateContent>
      <p:graphicFrame>
        <p:nvGraphicFramePr>
          <p:cNvPr id="17" name="表 5">
            <a:extLst>
              <a:ext uri="{FF2B5EF4-FFF2-40B4-BE49-F238E27FC236}">
                <a16:creationId xmlns:a16="http://schemas.microsoft.com/office/drawing/2014/main" id="{50A907D3-F8FB-914E-8320-0AFF216B942A}"/>
              </a:ext>
            </a:extLst>
          </p:cNvPr>
          <p:cNvGraphicFramePr>
            <a:graphicFrameLocks noGrp="1"/>
          </p:cNvGraphicFramePr>
          <p:nvPr>
            <p:extLst>
              <p:ext uri="{D42A27DB-BD31-4B8C-83A1-F6EECF244321}">
                <p14:modId xmlns:p14="http://schemas.microsoft.com/office/powerpoint/2010/main" val="2177719210"/>
              </p:ext>
            </p:extLst>
          </p:nvPr>
        </p:nvGraphicFramePr>
        <p:xfrm>
          <a:off x="4374604" y="1625801"/>
          <a:ext cx="3359235" cy="2457381"/>
        </p:xfrm>
        <a:graphic>
          <a:graphicData uri="http://schemas.openxmlformats.org/drawingml/2006/table">
            <a:tbl>
              <a:tblPr firstRow="1" bandRow="1">
                <a:tableStyleId>{5C22544A-7EE6-4342-B048-85BDC9FD1C3A}</a:tableStyleId>
              </a:tblPr>
              <a:tblGrid>
                <a:gridCol w="571588">
                  <a:extLst>
                    <a:ext uri="{9D8B030D-6E8A-4147-A177-3AD203B41FA5}">
                      <a16:colId xmlns:a16="http://schemas.microsoft.com/office/drawing/2014/main" val="1984532691"/>
                    </a:ext>
                  </a:extLst>
                </a:gridCol>
                <a:gridCol w="556601">
                  <a:extLst>
                    <a:ext uri="{9D8B030D-6E8A-4147-A177-3AD203B41FA5}">
                      <a16:colId xmlns:a16="http://schemas.microsoft.com/office/drawing/2014/main" val="2179075514"/>
                    </a:ext>
                  </a:extLst>
                </a:gridCol>
                <a:gridCol w="558459">
                  <a:extLst>
                    <a:ext uri="{9D8B030D-6E8A-4147-A177-3AD203B41FA5}">
                      <a16:colId xmlns:a16="http://schemas.microsoft.com/office/drawing/2014/main" val="2275899961"/>
                    </a:ext>
                  </a:extLst>
                </a:gridCol>
                <a:gridCol w="557529">
                  <a:extLst>
                    <a:ext uri="{9D8B030D-6E8A-4147-A177-3AD203B41FA5}">
                      <a16:colId xmlns:a16="http://schemas.microsoft.com/office/drawing/2014/main" val="3604320373"/>
                    </a:ext>
                  </a:extLst>
                </a:gridCol>
                <a:gridCol w="557529">
                  <a:extLst>
                    <a:ext uri="{9D8B030D-6E8A-4147-A177-3AD203B41FA5}">
                      <a16:colId xmlns:a16="http://schemas.microsoft.com/office/drawing/2014/main" val="3716012496"/>
                    </a:ext>
                  </a:extLst>
                </a:gridCol>
                <a:gridCol w="557529">
                  <a:extLst>
                    <a:ext uri="{9D8B030D-6E8A-4147-A177-3AD203B41FA5}">
                      <a16:colId xmlns:a16="http://schemas.microsoft.com/office/drawing/2014/main" val="4140730682"/>
                    </a:ext>
                  </a:extLst>
                </a:gridCol>
              </a:tblGrid>
              <a:tr h="415651">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976471"/>
                  </a:ext>
                </a:extLst>
              </a:tr>
              <a:tr h="408346">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336968"/>
                  </a:ext>
                </a:extLst>
              </a:tr>
            </a:tbl>
          </a:graphicData>
        </a:graphic>
      </p:graphicFrame>
      <p:graphicFrame>
        <p:nvGraphicFramePr>
          <p:cNvPr id="19" name="表 12">
            <a:extLst>
              <a:ext uri="{FF2B5EF4-FFF2-40B4-BE49-F238E27FC236}">
                <a16:creationId xmlns:a16="http://schemas.microsoft.com/office/drawing/2014/main" id="{B18E5268-DBE7-6C41-85AF-C265E3909D7A}"/>
              </a:ext>
            </a:extLst>
          </p:cNvPr>
          <p:cNvGraphicFramePr>
            <a:graphicFrameLocks noGrp="1"/>
          </p:cNvGraphicFramePr>
          <p:nvPr>
            <p:extLst>
              <p:ext uri="{D42A27DB-BD31-4B8C-83A1-F6EECF244321}">
                <p14:modId xmlns:p14="http://schemas.microsoft.com/office/powerpoint/2010/main" val="3948440523"/>
              </p:ext>
            </p:extLst>
          </p:nvPr>
        </p:nvGraphicFramePr>
        <p:xfrm>
          <a:off x="8235978" y="3057255"/>
          <a:ext cx="3788020" cy="1036320"/>
        </p:xfrm>
        <a:graphic>
          <a:graphicData uri="http://schemas.openxmlformats.org/drawingml/2006/table">
            <a:tbl>
              <a:tblPr firstRow="1" bandRow="1">
                <a:tableStyleId>{5C22544A-7EE6-4342-B048-85BDC9FD1C3A}</a:tableStyleId>
              </a:tblPr>
              <a:tblGrid>
                <a:gridCol w="894225">
                  <a:extLst>
                    <a:ext uri="{9D8B030D-6E8A-4147-A177-3AD203B41FA5}">
                      <a16:colId xmlns:a16="http://schemas.microsoft.com/office/drawing/2014/main" val="3763349515"/>
                    </a:ext>
                  </a:extLst>
                </a:gridCol>
                <a:gridCol w="578759">
                  <a:extLst>
                    <a:ext uri="{9D8B030D-6E8A-4147-A177-3AD203B41FA5}">
                      <a16:colId xmlns:a16="http://schemas.microsoft.com/office/drawing/2014/main" val="3275197788"/>
                    </a:ext>
                  </a:extLst>
                </a:gridCol>
                <a:gridCol w="578759">
                  <a:extLst>
                    <a:ext uri="{9D8B030D-6E8A-4147-A177-3AD203B41FA5}">
                      <a16:colId xmlns:a16="http://schemas.microsoft.com/office/drawing/2014/main" val="625275933"/>
                    </a:ext>
                  </a:extLst>
                </a:gridCol>
                <a:gridCol w="578759">
                  <a:extLst>
                    <a:ext uri="{9D8B030D-6E8A-4147-A177-3AD203B41FA5}">
                      <a16:colId xmlns:a16="http://schemas.microsoft.com/office/drawing/2014/main" val="4235118890"/>
                    </a:ext>
                  </a:extLst>
                </a:gridCol>
                <a:gridCol w="578759">
                  <a:extLst>
                    <a:ext uri="{9D8B030D-6E8A-4147-A177-3AD203B41FA5}">
                      <a16:colId xmlns:a16="http://schemas.microsoft.com/office/drawing/2014/main" val="2811349683"/>
                    </a:ext>
                  </a:extLst>
                </a:gridCol>
                <a:gridCol w="578759">
                  <a:extLst>
                    <a:ext uri="{9D8B030D-6E8A-4147-A177-3AD203B41FA5}">
                      <a16:colId xmlns:a16="http://schemas.microsoft.com/office/drawing/2014/main" val="968886377"/>
                    </a:ext>
                  </a:extLst>
                </a:gridCol>
              </a:tblGrid>
              <a:tr h="169199">
                <a:tc>
                  <a:txBody>
                    <a:bodyPr/>
                    <a:lstStyle/>
                    <a:p>
                      <a:pPr algn="ctr"/>
                      <a:endParaRPr kumimoji="1" lang="ja-JP" altLang="en-US" sz="7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ysClr val="windowText" lastClr="000000"/>
                          </a:solidFill>
                        </a:rPr>
                        <a:t>アイテム</a:t>
                      </a:r>
                      <a:r>
                        <a:rPr kumimoji="1" lang="en-US" altLang="ja-JP" sz="700" b="0" dirty="0">
                          <a:solidFill>
                            <a:schemeClr val="tx1"/>
                          </a:solidFill>
                        </a:rPr>
                        <a:t>1</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2</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3</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4</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a:solidFill>
                            <a:schemeClr val="tx1"/>
                          </a:solidFill>
                        </a:rPr>
                        <a:t>アイテム</a:t>
                      </a:r>
                      <a:r>
                        <a:rPr kumimoji="1" lang="en-US" altLang="ja-JP" sz="700" b="0" dirty="0">
                          <a:solidFill>
                            <a:schemeClr val="tx1"/>
                          </a:solidFill>
                        </a:rPr>
                        <a:t>5</a:t>
                      </a:r>
                      <a:endParaRPr kumimoji="1" lang="ja-JP" altLang="en-US" sz="7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2230446"/>
                  </a:ext>
                </a:extLst>
              </a:tr>
              <a:tr h="312336">
                <a:tc>
                  <a:txBody>
                    <a:bodyPr/>
                    <a:lstStyle/>
                    <a:p>
                      <a:pPr algn="ctr"/>
                      <a:r>
                        <a:rPr kumimoji="1" lang="ja-JP" altLang="en-US" sz="900"/>
                        <a:t>共クラスター</a:t>
                      </a:r>
                      <a:r>
                        <a:rPr kumimoji="1" lang="en-US" altLang="ja-JP" sz="900" dirty="0"/>
                        <a:t>1</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2/7</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7576392"/>
                  </a:ext>
                </a:extLst>
              </a:tr>
              <a:tr h="312336">
                <a:tc>
                  <a:txBody>
                    <a:bodyPr/>
                    <a:lstStyle/>
                    <a:p>
                      <a:pPr algn="ctr"/>
                      <a:r>
                        <a:rPr kumimoji="1" lang="ja-JP" altLang="en-US" sz="900"/>
                        <a:t>共クラスター</a:t>
                      </a:r>
                      <a:r>
                        <a:rPr kumimoji="1" lang="en-US" altLang="ja-JP" sz="900" dirty="0"/>
                        <a:t>2</a:t>
                      </a:r>
                      <a:endParaRPr kumimoji="1" lang="ja-JP" alt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0</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1/4</a:t>
                      </a:r>
                      <a:endParaRPr kumimoji="1" lang="ja-JP" altLang="en-US"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solidFill>
                            <a:schemeClr val="tx1"/>
                          </a:solidFill>
                        </a:rPr>
                        <a:t>1/2</a:t>
                      </a:r>
                      <a:endParaRPr kumimoji="1" lang="ja-JP" altLang="en-US" sz="1000"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en-US" altLang="ja-JP" sz="1000" b="0" dirty="0"/>
                        <a:t>1/8</a:t>
                      </a:r>
                      <a:endParaRPr kumimoji="1" lang="ja-JP" altLang="en-US"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58784621"/>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183549DD-86B0-CF43-AC1A-16A787A35F1A}"/>
                  </a:ext>
                </a:extLst>
              </p:cNvPr>
              <p:cNvSpPr txBox="1"/>
              <p:nvPr/>
            </p:nvSpPr>
            <p:spPr>
              <a:xfrm>
                <a:off x="4276173" y="1234155"/>
                <a:ext cx="3365397"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共起関係行列</a:t>
                </a:r>
                <a14:m>
                  <m:oMath xmlns:m="http://schemas.openxmlformats.org/officeDocument/2006/math">
                    <m:r>
                      <a:rPr lang="en-US" altLang="ja-JP" b="1" i="0" smtClean="0">
                        <a:latin typeface="Cambria Math" panose="02040503050406030204" pitchFamily="18" charset="0"/>
                      </a:rPr>
                      <m:t> </m:t>
                    </m:r>
                    <m:r>
                      <a:rPr lang="en-US" altLang="ja-JP" i="1">
                        <a:latin typeface="Cambria Math" panose="02040503050406030204" pitchFamily="18" charset="0"/>
                      </a:rPr>
                      <m:t>𝑅</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𝑖𝑗</m:t>
                        </m:r>
                      </m:sub>
                    </m:sSub>
                    <m:r>
                      <a:rPr lang="en-US" altLang="ja-JP" i="1">
                        <a:latin typeface="Cambria Math" panose="02040503050406030204" pitchFamily="18" charset="0"/>
                      </a:rPr>
                      <m:t>}</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テキスト ボックス 2">
                <a:extLst>
                  <a:ext uri="{FF2B5EF4-FFF2-40B4-BE49-F238E27FC236}">
                    <a16:creationId xmlns:a16="http://schemas.microsoft.com/office/drawing/2014/main" id="{183549DD-86B0-CF43-AC1A-16A787A35F1A}"/>
                  </a:ext>
                </a:extLst>
              </p:cNvPr>
              <p:cNvSpPr txBox="1">
                <a:spLocks noRot="1" noChangeAspect="1" noMove="1" noResize="1" noEditPoints="1" noAdjustHandles="1" noChangeArrowheads="1" noChangeShapeType="1" noTextEdit="1"/>
              </p:cNvSpPr>
              <p:nvPr/>
            </p:nvSpPr>
            <p:spPr>
              <a:xfrm>
                <a:off x="4276173" y="1234155"/>
                <a:ext cx="3365397" cy="391646"/>
              </a:xfrm>
              <a:prstGeom prst="rect">
                <a:avLst/>
              </a:prstGeom>
              <a:blipFill>
                <a:blip r:embed="rId4"/>
                <a:stretch>
                  <a:fillRect l="-1447" t="-1538" b="-230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D6D3533-685C-EC45-80DE-094978F7EE59}"/>
                  </a:ext>
                </a:extLst>
              </p:cNvPr>
              <p:cNvSpPr txBox="1"/>
              <p:nvPr/>
            </p:nvSpPr>
            <p:spPr>
              <a:xfrm>
                <a:off x="8164445" y="1263280"/>
                <a:ext cx="36482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正規化ユーザーメンバシップ </a:t>
                </a:r>
                <a14:m>
                  <m:oMath xmlns:m="http://schemas.openxmlformats.org/officeDocument/2006/math">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𝑢</m:t>
                            </m:r>
                          </m:e>
                        </m:acc>
                      </m:e>
                      <m:sub>
                        <m:r>
                          <a:rPr lang="en-US" altLang="ja-JP" i="1">
                            <a:latin typeface="Cambria Math" panose="02040503050406030204" pitchFamily="18" charset="0"/>
                          </a:rPr>
                          <m:t>𝑐𝑖</m:t>
                        </m:r>
                      </m:sub>
                    </m:sSub>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1" name="テキスト ボックス 20">
                <a:extLst>
                  <a:ext uri="{FF2B5EF4-FFF2-40B4-BE49-F238E27FC236}">
                    <a16:creationId xmlns:a16="http://schemas.microsoft.com/office/drawing/2014/main" id="{3D6D3533-685C-EC45-80DE-094978F7EE59}"/>
                  </a:ext>
                </a:extLst>
              </p:cNvPr>
              <p:cNvSpPr txBox="1">
                <a:spLocks noRot="1" noChangeAspect="1" noMove="1" noResize="1" noEditPoints="1" noAdjustHandles="1" noChangeArrowheads="1" noChangeShapeType="1" noTextEdit="1"/>
              </p:cNvSpPr>
              <p:nvPr/>
            </p:nvSpPr>
            <p:spPr>
              <a:xfrm>
                <a:off x="8164445" y="1263280"/>
                <a:ext cx="3648254" cy="369332"/>
              </a:xfrm>
              <a:prstGeom prst="rect">
                <a:avLst/>
              </a:prstGeom>
              <a:blipFill>
                <a:blip r:embed="rId5"/>
                <a:stretch>
                  <a:fillRect l="-1336" t="-491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554C4C4-41FC-A04B-B75C-DA0CB699F1C3}"/>
                  </a:ext>
                </a:extLst>
              </p:cNvPr>
              <p:cNvSpPr txBox="1"/>
              <p:nvPr/>
            </p:nvSpPr>
            <p:spPr>
              <a:xfrm>
                <a:off x="8202641" y="2671181"/>
                <a:ext cx="3503806" cy="40876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i="1" smtClean="0">
                              <a:latin typeface="Cambria Math" panose="02040503050406030204" pitchFamily="18" charset="0"/>
                            </a:rPr>
                          </m:ctrlPr>
                        </m:sSubPr>
                        <m:e>
                          <m:r>
                            <m:rPr>
                              <m:nor/>
                            </m:rPr>
                            <a:rPr lang="ja-JP" altLang="en-US" b="1" dirty="0">
                              <a:latin typeface="Meiryo" panose="020B0604030504040204" pitchFamily="34" charset="-128"/>
                              <a:ea typeface="Meiryo" panose="020B0604030504040204" pitchFamily="34" charset="-128"/>
                              <a:cs typeface="Arial" panose="020B0604020202020204" pitchFamily="34" charset="0"/>
                            </a:rPr>
                            <m:t>アイテムメンバシップ</m:t>
                          </m:r>
                          <m:r>
                            <a:rPr lang="en-US" altLang="ja-JP" b="1" i="1" dirty="0" smtClean="0">
                              <a:latin typeface="Cambria Math" panose="02040503050406030204" pitchFamily="18" charset="0"/>
                              <a:ea typeface="Meiryo" panose="020B0604030504040204" pitchFamily="34" charset="-128"/>
                              <a:cs typeface="Arial" panose="020B0604020202020204" pitchFamily="34" charset="0"/>
                            </a:rPr>
                            <m:t> </m:t>
                          </m:r>
                          <m:r>
                            <a:rPr lang="en-US" altLang="ja-JP" i="1">
                              <a:latin typeface="Cambria Math" panose="02040503050406030204" pitchFamily="18" charset="0"/>
                            </a:rPr>
                            <m:t>𝑤</m:t>
                          </m:r>
                        </m:e>
                        <m:sub>
                          <m:r>
                            <a:rPr lang="en-US" altLang="ja-JP" i="1">
                              <a:latin typeface="Cambria Math" panose="02040503050406030204" pitchFamily="18" charset="0"/>
                            </a:rPr>
                            <m:t>𝑐𝑗</m:t>
                          </m:r>
                        </m:sub>
                      </m:sSub>
                    </m:oMath>
                  </m:oMathPara>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22" name="テキスト ボックス 21">
                <a:extLst>
                  <a:ext uri="{FF2B5EF4-FFF2-40B4-BE49-F238E27FC236}">
                    <a16:creationId xmlns:a16="http://schemas.microsoft.com/office/drawing/2014/main" id="{D554C4C4-41FC-A04B-B75C-DA0CB699F1C3}"/>
                  </a:ext>
                </a:extLst>
              </p:cNvPr>
              <p:cNvSpPr txBox="1">
                <a:spLocks noRot="1" noChangeAspect="1" noMove="1" noResize="1" noEditPoints="1" noAdjustHandles="1" noChangeArrowheads="1" noChangeShapeType="1" noTextEdit="1"/>
              </p:cNvSpPr>
              <p:nvPr/>
            </p:nvSpPr>
            <p:spPr>
              <a:xfrm>
                <a:off x="8202641" y="2671181"/>
                <a:ext cx="3503806" cy="408766"/>
              </a:xfrm>
              <a:prstGeom prst="rect">
                <a:avLst/>
              </a:prstGeom>
              <a:blipFill>
                <a:blip r:embed="rId6"/>
                <a:stretch>
                  <a:fillRect l="-523" b="-7463"/>
                </a:stretch>
              </a:blipFill>
            </p:spPr>
            <p:txBody>
              <a:bodyPr/>
              <a:lstStyle/>
              <a:p>
                <a:r>
                  <a:rPr lang="ja-JP" altLang="en-US">
                    <a:noFill/>
                  </a:rPr>
                  <a:t> </a:t>
                </a:r>
              </a:p>
            </p:txBody>
          </p:sp>
        </mc:Fallback>
      </mc:AlternateContent>
      <p:sp>
        <p:nvSpPr>
          <p:cNvPr id="5" name="右矢印 4">
            <a:extLst>
              <a:ext uri="{FF2B5EF4-FFF2-40B4-BE49-F238E27FC236}">
                <a16:creationId xmlns:a16="http://schemas.microsoft.com/office/drawing/2014/main" id="{39003976-766D-A445-8D16-4CA103562A59}"/>
              </a:ext>
            </a:extLst>
          </p:cNvPr>
          <p:cNvSpPr/>
          <p:nvPr/>
        </p:nvSpPr>
        <p:spPr>
          <a:xfrm>
            <a:off x="7785460" y="2650139"/>
            <a:ext cx="417181" cy="40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8" name="角丸四角形 7">
            <a:extLst>
              <a:ext uri="{FF2B5EF4-FFF2-40B4-BE49-F238E27FC236}">
                <a16:creationId xmlns:a16="http://schemas.microsoft.com/office/drawing/2014/main" id="{752E5DAC-2FEB-2D48-8ECF-BB5500D3C574}"/>
              </a:ext>
            </a:extLst>
          </p:cNvPr>
          <p:cNvSpPr/>
          <p:nvPr/>
        </p:nvSpPr>
        <p:spPr>
          <a:xfrm>
            <a:off x="5004543" y="2122690"/>
            <a:ext cx="1548163" cy="1117350"/>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25" name="角丸四角形 24">
            <a:extLst>
              <a:ext uri="{FF2B5EF4-FFF2-40B4-BE49-F238E27FC236}">
                <a16:creationId xmlns:a16="http://schemas.microsoft.com/office/drawing/2014/main" id="{6A90DD07-DF4F-5146-9568-B878866BD266}"/>
              </a:ext>
            </a:extLst>
          </p:cNvPr>
          <p:cNvSpPr/>
          <p:nvPr/>
        </p:nvSpPr>
        <p:spPr>
          <a:xfrm>
            <a:off x="5585552" y="2487806"/>
            <a:ext cx="2075627" cy="1532983"/>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sp>
        <p:nvSpPr>
          <p:cNvPr id="9" name="正方形/長方形 8">
            <a:extLst>
              <a:ext uri="{FF2B5EF4-FFF2-40B4-BE49-F238E27FC236}">
                <a16:creationId xmlns:a16="http://schemas.microsoft.com/office/drawing/2014/main" id="{A591EEA8-7378-6D48-AA8A-C2AA1AE383D3}"/>
              </a:ext>
            </a:extLst>
          </p:cNvPr>
          <p:cNvSpPr/>
          <p:nvPr/>
        </p:nvSpPr>
        <p:spPr>
          <a:xfrm>
            <a:off x="5182601" y="1956745"/>
            <a:ext cx="1192046" cy="1829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kumimoji="1"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1</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2B5931D9-9373-2F4B-A6C6-8525D970859A}"/>
              </a:ext>
            </a:extLst>
          </p:cNvPr>
          <p:cNvSpPr/>
          <p:nvPr/>
        </p:nvSpPr>
        <p:spPr>
          <a:xfrm>
            <a:off x="6672663" y="2316661"/>
            <a:ext cx="1132709" cy="237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共クラスター</a:t>
            </a:r>
            <a:r>
              <a:rPr lang="en-US" altLang="ja-JP"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2</a:t>
            </a:r>
            <a:endParaRPr kumimoji="1" lang="ja-JP" altLang="en-US" sz="1050" b="1"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endParaRPr>
          </a:p>
        </p:txBody>
      </p:sp>
      <p:sp>
        <p:nvSpPr>
          <p:cNvPr id="31" name="角丸四角形 30">
            <a:extLst>
              <a:ext uri="{FF2B5EF4-FFF2-40B4-BE49-F238E27FC236}">
                <a16:creationId xmlns:a16="http://schemas.microsoft.com/office/drawing/2014/main" id="{A9561D11-30BA-8249-8A3A-C5A3A4066AEC}"/>
              </a:ext>
            </a:extLst>
          </p:cNvPr>
          <p:cNvSpPr>
            <a:spLocks/>
          </p:cNvSpPr>
          <p:nvPr/>
        </p:nvSpPr>
        <p:spPr>
          <a:xfrm>
            <a:off x="9771961" y="2316662"/>
            <a:ext cx="2200826" cy="270274"/>
          </a:xfrm>
          <a:prstGeom prst="round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32" name="表 5">
            <a:extLst>
              <a:ext uri="{FF2B5EF4-FFF2-40B4-BE49-F238E27FC236}">
                <a16:creationId xmlns:a16="http://schemas.microsoft.com/office/drawing/2014/main" id="{BE7E14BD-2511-B34E-950D-92F06EE2673A}"/>
              </a:ext>
            </a:extLst>
          </p:cNvPr>
          <p:cNvGraphicFramePr>
            <a:graphicFrameLocks noGrp="1"/>
          </p:cNvGraphicFramePr>
          <p:nvPr>
            <p:extLst>
              <p:ext uri="{D42A27DB-BD31-4B8C-83A1-F6EECF244321}">
                <p14:modId xmlns:p14="http://schemas.microsoft.com/office/powerpoint/2010/main" val="3831730268"/>
              </p:ext>
            </p:extLst>
          </p:nvPr>
        </p:nvGraphicFramePr>
        <p:xfrm>
          <a:off x="4374603" y="4460556"/>
          <a:ext cx="3330334" cy="2219142"/>
        </p:xfrm>
        <a:graphic>
          <a:graphicData uri="http://schemas.openxmlformats.org/drawingml/2006/table">
            <a:tbl>
              <a:tblPr firstRow="1" bandRow="1">
                <a:tableStyleId>{5C22544A-7EE6-4342-B048-85BDC9FD1C3A}</a:tableStyleId>
              </a:tblPr>
              <a:tblGrid>
                <a:gridCol w="555056">
                  <a:extLst>
                    <a:ext uri="{9D8B030D-6E8A-4147-A177-3AD203B41FA5}">
                      <a16:colId xmlns:a16="http://schemas.microsoft.com/office/drawing/2014/main" val="1984532691"/>
                    </a:ext>
                  </a:extLst>
                </a:gridCol>
                <a:gridCol w="554129">
                  <a:extLst>
                    <a:ext uri="{9D8B030D-6E8A-4147-A177-3AD203B41FA5}">
                      <a16:colId xmlns:a16="http://schemas.microsoft.com/office/drawing/2014/main" val="2179075514"/>
                    </a:ext>
                  </a:extLst>
                </a:gridCol>
                <a:gridCol w="555981">
                  <a:extLst>
                    <a:ext uri="{9D8B030D-6E8A-4147-A177-3AD203B41FA5}">
                      <a16:colId xmlns:a16="http://schemas.microsoft.com/office/drawing/2014/main" val="2275899961"/>
                    </a:ext>
                  </a:extLst>
                </a:gridCol>
                <a:gridCol w="555056">
                  <a:extLst>
                    <a:ext uri="{9D8B030D-6E8A-4147-A177-3AD203B41FA5}">
                      <a16:colId xmlns:a16="http://schemas.microsoft.com/office/drawing/2014/main" val="3604320373"/>
                    </a:ext>
                  </a:extLst>
                </a:gridCol>
                <a:gridCol w="555056">
                  <a:extLst>
                    <a:ext uri="{9D8B030D-6E8A-4147-A177-3AD203B41FA5}">
                      <a16:colId xmlns:a16="http://schemas.microsoft.com/office/drawing/2014/main" val="3716012496"/>
                    </a:ext>
                  </a:extLst>
                </a:gridCol>
                <a:gridCol w="555056">
                  <a:extLst>
                    <a:ext uri="{9D8B030D-6E8A-4147-A177-3AD203B41FA5}">
                      <a16:colId xmlns:a16="http://schemas.microsoft.com/office/drawing/2014/main" val="4140730682"/>
                    </a:ext>
                  </a:extLst>
                </a:gridCol>
              </a:tblGrid>
              <a:tr h="369857">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15/56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11/28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3/7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2/7</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1/16</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69857">
                <a:tc>
                  <a:txBody>
                    <a:bodyPr/>
                    <a:lstStyle/>
                    <a:p>
                      <a:pPr algn="ctr"/>
                      <a:r>
                        <a:rPr kumimoji="1" lang="ja-JP" altLang="en-US" sz="700">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0</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900" dirty="0">
                          <a:latin typeface="Meiryo" panose="020B0604030504040204" pitchFamily="34" charset="-128"/>
                          <a:ea typeface="Meiryo" panose="020B0604030504040204" pitchFamily="34" charset="-128"/>
                        </a:rPr>
                        <a:t>1/4</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1/2</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900" dirty="0">
                          <a:latin typeface="Meiryo" panose="020B0604030504040204" pitchFamily="34" charset="-128"/>
                          <a:ea typeface="Meiryo" panose="020B0604030504040204" pitchFamily="34" charset="-128"/>
                        </a:rPr>
                        <a:t>1/8</a:t>
                      </a:r>
                      <a:endParaRPr kumimoji="1" lang="ja-JP" altLang="en-US" sz="9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5180DD1-4C90-4849-BC2F-4B46372963D2}"/>
                  </a:ext>
                </a:extLst>
              </p:cNvPr>
              <p:cNvSpPr txBox="1"/>
              <p:nvPr/>
            </p:nvSpPr>
            <p:spPr>
              <a:xfrm>
                <a:off x="4300267" y="4105234"/>
                <a:ext cx="3148131" cy="391646"/>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推薦度</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 </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𝑟</m:t>
                            </m:r>
                          </m:e>
                        </m:acc>
                      </m:e>
                      <m:sub>
                        <m:r>
                          <a:rPr lang="en-US" altLang="ja-JP" i="1">
                            <a:latin typeface="Cambria Math" panose="02040503050406030204" pitchFamily="18" charset="0"/>
                          </a:rPr>
                          <m:t>𝑖𝑗</m:t>
                        </m:r>
                      </m:sub>
                    </m:sSub>
                    <m:r>
                      <a:rPr lang="en-US" altLang="ja-JP" i="1">
                        <a:latin typeface="Cambria Math" panose="02040503050406030204" pitchFamily="18" charset="0"/>
                      </a:rPr>
                      <m:t> </m:t>
                    </m:r>
                  </m:oMath>
                </a14:m>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3" name="テキスト ボックス 32">
                <a:extLst>
                  <a:ext uri="{FF2B5EF4-FFF2-40B4-BE49-F238E27FC236}">
                    <a16:creationId xmlns:a16="http://schemas.microsoft.com/office/drawing/2014/main" id="{25180DD1-4C90-4849-BC2F-4B46372963D2}"/>
                  </a:ext>
                </a:extLst>
              </p:cNvPr>
              <p:cNvSpPr txBox="1">
                <a:spLocks noRot="1" noChangeAspect="1" noMove="1" noResize="1" noEditPoints="1" noAdjustHandles="1" noChangeArrowheads="1" noChangeShapeType="1" noTextEdit="1"/>
              </p:cNvSpPr>
              <p:nvPr/>
            </p:nvSpPr>
            <p:spPr>
              <a:xfrm>
                <a:off x="4300267" y="4105234"/>
                <a:ext cx="3148131" cy="391646"/>
              </a:xfrm>
              <a:prstGeom prst="rect">
                <a:avLst/>
              </a:prstGeom>
              <a:blipFill>
                <a:blip r:embed="rId7"/>
                <a:stretch>
                  <a:fillRect l="-1547" t="-6154" b="-23077"/>
                </a:stretch>
              </a:blipFill>
            </p:spPr>
            <p:txBody>
              <a:bodyPr/>
              <a:lstStyle/>
              <a:p>
                <a:r>
                  <a:rPr lang="ja-JP" altLang="en-US">
                    <a:noFill/>
                  </a:rPr>
                  <a:t> </a:t>
                </a:r>
              </a:p>
            </p:txBody>
          </p:sp>
        </mc:Fallback>
      </mc:AlternateContent>
      <p:graphicFrame>
        <p:nvGraphicFramePr>
          <p:cNvPr id="43" name="表 5">
            <a:extLst>
              <a:ext uri="{FF2B5EF4-FFF2-40B4-BE49-F238E27FC236}">
                <a16:creationId xmlns:a16="http://schemas.microsoft.com/office/drawing/2014/main" id="{7C592605-3AA0-404D-93EC-01A880827A0B}"/>
              </a:ext>
            </a:extLst>
          </p:cNvPr>
          <p:cNvGraphicFramePr>
            <a:graphicFrameLocks noGrp="1"/>
          </p:cNvGraphicFramePr>
          <p:nvPr>
            <p:extLst>
              <p:ext uri="{D42A27DB-BD31-4B8C-83A1-F6EECF244321}">
                <p14:modId xmlns:p14="http://schemas.microsoft.com/office/powerpoint/2010/main" val="3477814626"/>
              </p:ext>
            </p:extLst>
          </p:nvPr>
        </p:nvGraphicFramePr>
        <p:xfrm>
          <a:off x="8649453" y="4474828"/>
          <a:ext cx="3396897" cy="2250706"/>
        </p:xfrm>
        <a:graphic>
          <a:graphicData uri="http://schemas.openxmlformats.org/drawingml/2006/table">
            <a:tbl>
              <a:tblPr firstRow="1" bandRow="1">
                <a:tableStyleId>{5C22544A-7EE6-4342-B048-85BDC9FD1C3A}</a:tableStyleId>
              </a:tblPr>
              <a:tblGrid>
                <a:gridCol w="576386">
                  <a:extLst>
                    <a:ext uri="{9D8B030D-6E8A-4147-A177-3AD203B41FA5}">
                      <a16:colId xmlns:a16="http://schemas.microsoft.com/office/drawing/2014/main" val="1984532691"/>
                    </a:ext>
                  </a:extLst>
                </a:gridCol>
                <a:gridCol w="563162">
                  <a:extLst>
                    <a:ext uri="{9D8B030D-6E8A-4147-A177-3AD203B41FA5}">
                      <a16:colId xmlns:a16="http://schemas.microsoft.com/office/drawing/2014/main" val="2179075514"/>
                    </a:ext>
                  </a:extLst>
                </a:gridCol>
                <a:gridCol w="565043">
                  <a:extLst>
                    <a:ext uri="{9D8B030D-6E8A-4147-A177-3AD203B41FA5}">
                      <a16:colId xmlns:a16="http://schemas.microsoft.com/office/drawing/2014/main" val="2275899961"/>
                    </a:ext>
                  </a:extLst>
                </a:gridCol>
                <a:gridCol w="564102">
                  <a:extLst>
                    <a:ext uri="{9D8B030D-6E8A-4147-A177-3AD203B41FA5}">
                      <a16:colId xmlns:a16="http://schemas.microsoft.com/office/drawing/2014/main" val="3604320373"/>
                    </a:ext>
                  </a:extLst>
                </a:gridCol>
                <a:gridCol w="564102">
                  <a:extLst>
                    <a:ext uri="{9D8B030D-6E8A-4147-A177-3AD203B41FA5}">
                      <a16:colId xmlns:a16="http://schemas.microsoft.com/office/drawing/2014/main" val="3716012496"/>
                    </a:ext>
                  </a:extLst>
                </a:gridCol>
                <a:gridCol w="564102">
                  <a:extLst>
                    <a:ext uri="{9D8B030D-6E8A-4147-A177-3AD203B41FA5}">
                      <a16:colId xmlns:a16="http://schemas.microsoft.com/office/drawing/2014/main" val="4140730682"/>
                    </a:ext>
                  </a:extLst>
                </a:gridCol>
              </a:tblGrid>
              <a:tr h="339486">
                <a:tc>
                  <a:txBody>
                    <a:bodyPr/>
                    <a:lstStyle/>
                    <a:p>
                      <a:pPr algn="ct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1</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2</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3</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4</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700" b="0">
                          <a:solidFill>
                            <a:schemeClr val="tx1"/>
                          </a:solidFill>
                          <a:latin typeface="Meiryo" panose="020B0604030504040204" pitchFamily="34" charset="-128"/>
                          <a:ea typeface="Meiryo" panose="020B0604030504040204" pitchFamily="34" charset="-128"/>
                        </a:rPr>
                        <a:t>アイテム</a:t>
                      </a:r>
                      <a:r>
                        <a:rPr kumimoji="1" lang="en-US" altLang="ja-JP" sz="700" b="0" dirty="0">
                          <a:solidFill>
                            <a:schemeClr val="tx1"/>
                          </a:solidFill>
                          <a:latin typeface="Meiryo" panose="020B0604030504040204" pitchFamily="34" charset="-128"/>
                          <a:ea typeface="Meiryo" panose="020B0604030504040204" pitchFamily="34" charset="-128"/>
                        </a:rPr>
                        <a:t>5</a:t>
                      </a:r>
                      <a:endParaRPr kumimoji="1" lang="ja-JP" altLang="en-US" sz="700" b="0">
                        <a:solidFill>
                          <a:schemeClr val="tx1"/>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432880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1</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14896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2</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617564"/>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3</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225058"/>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4</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5976471"/>
                  </a:ext>
                </a:extLst>
              </a:tr>
              <a:tr h="382244">
                <a:tc>
                  <a:txBody>
                    <a:bodyPr/>
                    <a:lstStyle/>
                    <a:p>
                      <a:pPr algn="ctr"/>
                      <a:r>
                        <a:rPr kumimoji="1" lang="ja-JP" altLang="en-US" sz="700" b="0">
                          <a:solidFill>
                            <a:sysClr val="windowText" lastClr="000000"/>
                          </a:solidFill>
                          <a:latin typeface="Meiryo" panose="020B0604030504040204" pitchFamily="34" charset="-128"/>
                          <a:ea typeface="Meiryo" panose="020B0604030504040204" pitchFamily="34" charset="-128"/>
                        </a:rPr>
                        <a:t>ユーザー</a:t>
                      </a:r>
                      <a:r>
                        <a:rPr kumimoji="1" lang="en-US" altLang="ja-JP" sz="700" dirty="0">
                          <a:latin typeface="Meiryo" panose="020B0604030504040204" pitchFamily="34" charset="-128"/>
                          <a:ea typeface="Meiryo" panose="020B0604030504040204" pitchFamily="34" charset="-128"/>
                        </a:rPr>
                        <a:t>5</a:t>
                      </a:r>
                      <a:endParaRPr kumimoji="1" lang="ja-JP" altLang="en-US" sz="7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0</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sz="1000" dirty="0">
                          <a:latin typeface="Meiryo" panose="020B0604030504040204" pitchFamily="34" charset="-128"/>
                          <a:ea typeface="Meiryo" panose="020B0604030504040204" pitchFamily="34" charset="-128"/>
                        </a:rPr>
                        <a:t>1</a:t>
                      </a:r>
                      <a:endParaRPr kumimoji="1" lang="ja-JP" altLang="en-US" sz="1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41336968"/>
                  </a:ext>
                </a:extLst>
              </a:tr>
            </a:tbl>
          </a:graphicData>
        </a:graphic>
      </p:graphicFrame>
      <p:sp>
        <p:nvSpPr>
          <p:cNvPr id="44" name="右矢印 43">
            <a:extLst>
              <a:ext uri="{FF2B5EF4-FFF2-40B4-BE49-F238E27FC236}">
                <a16:creationId xmlns:a16="http://schemas.microsoft.com/office/drawing/2014/main" id="{91C7595C-51D4-5646-9DA7-E98048963FF6}"/>
              </a:ext>
            </a:extLst>
          </p:cNvPr>
          <p:cNvSpPr/>
          <p:nvPr/>
        </p:nvSpPr>
        <p:spPr>
          <a:xfrm>
            <a:off x="7797031" y="5367318"/>
            <a:ext cx="834284" cy="6684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eiryo" panose="020B0604030504040204" pitchFamily="34" charset="-128"/>
              <a:ea typeface="Meiryo" panose="020B0604030504040204" pitchFamily="34" charset="-128"/>
              <a:cs typeface="Arial" panose="020B0604020202020204" pitchFamily="34" charset="0"/>
            </a:endParaRPr>
          </a:p>
        </p:txBody>
      </p:sp>
      <p:sp>
        <p:nvSpPr>
          <p:cNvPr id="45" name="テキスト ボックス 44">
            <a:extLst>
              <a:ext uri="{FF2B5EF4-FFF2-40B4-BE49-F238E27FC236}">
                <a16:creationId xmlns:a16="http://schemas.microsoft.com/office/drawing/2014/main" id="{C3658B16-CF80-2E4A-A28F-9DA00C939CF7}"/>
              </a:ext>
            </a:extLst>
          </p:cNvPr>
          <p:cNvSpPr txBox="1"/>
          <p:nvPr/>
        </p:nvSpPr>
        <p:spPr>
          <a:xfrm>
            <a:off x="8619744" y="4139743"/>
            <a:ext cx="2737654"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cs typeface="Arial" panose="020B0604020202020204" pitchFamily="34" charset="0"/>
              </a:rPr>
              <a:t>推薦の有無</a:t>
            </a:r>
            <a:endParaRPr kumimoji="1" lang="ja-JP" altLang="en-US" b="1" dirty="0">
              <a:latin typeface="Meiryo" panose="020B0604030504040204" pitchFamily="34" charset="-128"/>
              <a:ea typeface="Meiryo" panose="020B0604030504040204" pitchFamily="34" charset="-128"/>
              <a:cs typeface="Arial" panose="020B0604020202020204" pitchFamily="34" charset="0"/>
            </a:endParaRPr>
          </a:p>
        </p:txBody>
      </p:sp>
      <p:sp>
        <p:nvSpPr>
          <p:cNvPr id="11" name="右矢印 10">
            <a:extLst>
              <a:ext uri="{FF2B5EF4-FFF2-40B4-BE49-F238E27FC236}">
                <a16:creationId xmlns:a16="http://schemas.microsoft.com/office/drawing/2014/main" id="{81F6781D-0165-A147-8698-1E3706BFEC54}"/>
              </a:ext>
            </a:extLst>
          </p:cNvPr>
          <p:cNvSpPr/>
          <p:nvPr/>
        </p:nvSpPr>
        <p:spPr>
          <a:xfrm rot="8403568">
            <a:off x="7742186" y="4084398"/>
            <a:ext cx="542663" cy="458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F165A7-8BCD-9E87-F9C2-B6CB5CBCA12F}"/>
                  </a:ext>
                </a:extLst>
              </p:cNvPr>
              <p:cNvSpPr txBox="1"/>
              <p:nvPr/>
            </p:nvSpPr>
            <p:spPr>
              <a:xfrm>
                <a:off x="7731057" y="5524325"/>
                <a:ext cx="8779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bg1"/>
                          </a:solidFill>
                          <a:latin typeface="Cambria Math" panose="02040503050406030204" pitchFamily="18" charset="0"/>
                        </a:rPr>
                        <m:t>𝜂</m:t>
                      </m:r>
                      <m:r>
                        <a:rPr kumimoji="1" lang="en-US" altLang="ja-JP" sz="1400" b="0" i="1" smtClean="0">
                          <a:solidFill>
                            <a:schemeClr val="bg1"/>
                          </a:solidFill>
                          <a:latin typeface="Cambria Math" panose="02040503050406030204" pitchFamily="18" charset="0"/>
                        </a:rPr>
                        <m:t>=</m:t>
                      </m:r>
                      <m:f>
                        <m:fPr>
                          <m:type m:val="lin"/>
                          <m:ctrlPr>
                            <a:rPr kumimoji="1" lang="en-US" altLang="ja-JP" sz="1400" b="0" i="1" smtClean="0">
                              <a:solidFill>
                                <a:schemeClr val="bg1"/>
                              </a:solidFill>
                              <a:latin typeface="Cambria Math" panose="02040503050406030204" pitchFamily="18" charset="0"/>
                            </a:rPr>
                          </m:ctrlPr>
                        </m:fPr>
                        <m:num>
                          <m:r>
                            <a:rPr kumimoji="1" lang="en-US" altLang="ja-JP" sz="1400" b="0" i="1" smtClean="0">
                              <a:solidFill>
                                <a:schemeClr val="bg1"/>
                              </a:solidFill>
                              <a:latin typeface="Cambria Math" panose="02040503050406030204" pitchFamily="18" charset="0"/>
                            </a:rPr>
                            <m:t>1</m:t>
                          </m:r>
                        </m:num>
                        <m:den>
                          <m:r>
                            <a:rPr kumimoji="1" lang="en-US" altLang="ja-JP" sz="1400" b="0" i="1" smtClean="0">
                              <a:solidFill>
                                <a:schemeClr val="bg1"/>
                              </a:solidFill>
                              <a:latin typeface="Cambria Math" panose="02040503050406030204" pitchFamily="18" charset="0"/>
                            </a:rPr>
                            <m:t>8</m:t>
                          </m:r>
                        </m:den>
                      </m:f>
                    </m:oMath>
                  </m:oMathPara>
                </a14:m>
                <a:endParaRPr kumimoji="1" lang="ja-JP" altLang="en-US" sz="14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F165A7-8BCD-9E87-F9C2-B6CB5CBCA12F}"/>
                  </a:ext>
                </a:extLst>
              </p:cNvPr>
              <p:cNvSpPr txBox="1">
                <a:spLocks noRot="1" noChangeAspect="1" noMove="1" noResize="1" noEditPoints="1" noAdjustHandles="1" noChangeArrowheads="1" noChangeShapeType="1" noTextEdit="1"/>
              </p:cNvSpPr>
              <p:nvPr/>
            </p:nvSpPr>
            <p:spPr>
              <a:xfrm>
                <a:off x="7731057" y="5524325"/>
                <a:ext cx="877996" cy="307777"/>
              </a:xfrm>
              <a:prstGeom prst="rect">
                <a:avLst/>
              </a:prstGeom>
              <a:blipFill>
                <a:blip r:embed="rId8"/>
                <a:stretch>
                  <a:fillRect t="-100000" r="-1429" b="-153846"/>
                </a:stretch>
              </a:blipFill>
            </p:spPr>
            <p:txBody>
              <a:bodyPr/>
              <a:lstStyle/>
              <a:p>
                <a:r>
                  <a:rPr lang="ja-JP" altLang="en-US">
                    <a:noFill/>
                  </a:rPr>
                  <a:t> </a:t>
                </a:r>
              </a:p>
            </p:txBody>
          </p:sp>
        </mc:Fallback>
      </mc:AlternateContent>
      <p:sp>
        <p:nvSpPr>
          <p:cNvPr id="7" name="楕円 10">
            <a:extLst>
              <a:ext uri="{FF2B5EF4-FFF2-40B4-BE49-F238E27FC236}">
                <a16:creationId xmlns:a16="http://schemas.microsoft.com/office/drawing/2014/main" id="{F6553336-6467-AF7A-6F5D-0D4F5B123039}"/>
              </a:ext>
            </a:extLst>
          </p:cNvPr>
          <p:cNvSpPr/>
          <p:nvPr/>
        </p:nvSpPr>
        <p:spPr>
          <a:xfrm>
            <a:off x="4416667" y="2069563"/>
            <a:ext cx="482110" cy="33981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10">
            <a:extLst>
              <a:ext uri="{FF2B5EF4-FFF2-40B4-BE49-F238E27FC236}">
                <a16:creationId xmlns:a16="http://schemas.microsoft.com/office/drawing/2014/main" id="{2344AF46-A4AF-360B-E25A-04858721896D}"/>
              </a:ext>
            </a:extLst>
          </p:cNvPr>
          <p:cNvSpPr/>
          <p:nvPr/>
        </p:nvSpPr>
        <p:spPr>
          <a:xfrm>
            <a:off x="4415238" y="2487806"/>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0">
            <a:extLst>
              <a:ext uri="{FF2B5EF4-FFF2-40B4-BE49-F238E27FC236}">
                <a16:creationId xmlns:a16="http://schemas.microsoft.com/office/drawing/2014/main" id="{96A6938F-C8E4-7399-52A7-9BC412B9780B}"/>
              </a:ext>
            </a:extLst>
          </p:cNvPr>
          <p:cNvSpPr/>
          <p:nvPr/>
        </p:nvSpPr>
        <p:spPr>
          <a:xfrm>
            <a:off x="4415238" y="3291267"/>
            <a:ext cx="482110" cy="75223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4845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latin typeface="Meiryo" panose="020B0604030504040204" pitchFamily="34" charset="-128"/>
                <a:ea typeface="Meiryo" panose="020B0604030504040204" pitchFamily="34" charset="-128"/>
                <a:cs typeface="Arial" panose="020B0604020202020204" pitchFamily="34" charset="0"/>
              </a:rPr>
              <a:t>1. </a:t>
            </a:r>
            <a:r>
              <a:rPr lang="ja-JP" altLang="en-US" sz="2400" dirty="0">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Hard </a:t>
            </a:r>
            <a:r>
              <a:rPr lang="en" altLang="ja-JP" sz="2400" dirty="0">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latin typeface="Arial" panose="020B0604020202020204" pitchFamily="34" charset="0"/>
                <a:ea typeface="Meiryo" panose="020B0604030504040204" pitchFamily="34" charset="-128"/>
                <a:cs typeface="Arial" panose="020B0604020202020204" pitchFamily="34" charset="0"/>
              </a:rPr>
              <a:t>　・</a:t>
            </a:r>
            <a:r>
              <a:rPr lang="en-US" altLang="ja-JP" sz="2400" dirty="0">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3.</a:t>
            </a:r>
            <a:r>
              <a:rPr lang="en-US" altLang="ja-JP" sz="2400" dirty="0">
                <a:latin typeface="Meiryo" panose="020B0604030504040204" pitchFamily="34" charset="-128"/>
                <a:ea typeface="Meiryo" panose="020B0604030504040204" pitchFamily="34" charset="-128"/>
                <a:cs typeface="Arial" panose="020B0604020202020204" pitchFamily="34" charset="0"/>
              </a:rPr>
              <a:t> RSCCMM</a:t>
            </a:r>
            <a:r>
              <a:rPr lang="ja-JP" altLang="en-US" sz="2400" dirty="0">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39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(RCCMM)</a:t>
            </a:r>
          </a:p>
          <a:p>
            <a:pPr marL="0" indent="0">
              <a:buNone/>
            </a:pPr>
            <a:r>
              <a:rPr kumimoji="1" lang="ja-JP" altLang="en-US" sz="240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20</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046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50277" y="196317"/>
            <a:ext cx="10517274" cy="1033669"/>
          </a:xfrm>
        </p:spPr>
        <p:txBody>
          <a:bodyPr>
            <a:normAutofit/>
          </a:bodyPr>
          <a:lstStyle/>
          <a:p>
            <a:r>
              <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評価指標</a:t>
            </a:r>
            <a:r>
              <a:rPr kumimoji="1"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ROC-AUC</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pic>
        <p:nvPicPr>
          <p:cNvPr id="9" name="図 8">
            <a:extLst>
              <a:ext uri="{FF2B5EF4-FFF2-40B4-BE49-F238E27FC236}">
                <a16:creationId xmlns:a16="http://schemas.microsoft.com/office/drawing/2014/main" id="{DC35F460-6A0D-F441-9BF3-97EF2E53E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78" y="3470080"/>
            <a:ext cx="4183912" cy="3092457"/>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56190" y="1351264"/>
                <a:ext cx="11705534" cy="172354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en-US" altLang="ja-JP"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ROC</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曲線 </a:t>
                </a:r>
                <a:r>
                  <a:rPr lang="en-US" altLang="ja-JP" sz="1600" dirty="0">
                    <a:latin typeface="Meiryo" panose="020B0604030504040204" pitchFamily="34" charset="-128"/>
                    <a:ea typeface="Meiryo" panose="020B0604030504040204" pitchFamily="34" charset="-128"/>
                    <a:cs typeface="Arial" panose="020B0604020202020204" pitchFamily="34" charset="0"/>
                  </a:rPr>
                  <a:t>(Receiver Operating Characteristic curve)</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a:t>
                </a:r>
                <a:br>
                  <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b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推薦の閾値を種々変化させ</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kumimoji="1" lang="ja-JP" altLang="en-US" sz="2400" b="1"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偽陽性率</a:t>
                </a: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に</a:t>
                </a:r>
                <a:r>
                  <a:rPr lang="ja-JP" altLang="en-US" sz="2400" dirty="0">
                    <a:latin typeface="Meiryo" panose="020B0604030504040204" pitchFamily="34" charset="-128"/>
                    <a:ea typeface="Meiryo" panose="020B0604030504040204" pitchFamily="34" charset="-128"/>
                    <a:cs typeface="Arial" panose="020B0604020202020204" pitchFamily="34" charset="0"/>
                  </a:rPr>
                  <a:t>対する</a:t>
                </a:r>
                <a:r>
                  <a:rPr lang="ja-JP" altLang="en-US" sz="2400" b="1" dirty="0">
                    <a:latin typeface="Meiryo" panose="020B0604030504040204" pitchFamily="34" charset="-128"/>
                    <a:ea typeface="Meiryo" panose="020B0604030504040204" pitchFamily="34" charset="-128"/>
                    <a:cs typeface="Arial" panose="020B0604020202020204" pitchFamily="34" charset="0"/>
                  </a:rPr>
                  <a:t>真陽性率</a:t>
                </a:r>
                <a:r>
                  <a:rPr lang="ja-JP" altLang="en-US" sz="2400">
                    <a:latin typeface="Meiryo" panose="020B0604030504040204" pitchFamily="34" charset="-128"/>
                    <a:ea typeface="Meiryo" panose="020B0604030504040204" pitchFamily="34" charset="-128"/>
                    <a:cs typeface="Arial" panose="020B0604020202020204" pitchFamily="34" charset="0"/>
                  </a:rPr>
                  <a:t>をプロット</a:t>
                </a:r>
                <a:endParaRPr kumimoji="1" lang="en-US" altLang="ja-JP" sz="9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a:p>
                <a:pPr marL="342900" indent="-342900">
                  <a:spcAft>
                    <a:spcPts val="600"/>
                  </a:spcAft>
                  <a:buFont typeface="Arial" panose="020B0604020202020204" pitchFamily="34" charset="0"/>
                  <a:buChar char="•"/>
                </a:pPr>
                <a:r>
                  <a:rPr lang="en-US" altLang="ja-JP" sz="2400" b="1" dirty="0">
                    <a:latin typeface="Meiryo" panose="020B0604030504040204" pitchFamily="34" charset="-128"/>
                    <a:ea typeface="Meiryo" panose="020B0604030504040204" pitchFamily="34" charset="-128"/>
                    <a:cs typeface="Arial" panose="020B0604020202020204" pitchFamily="34" charset="0"/>
                  </a:rPr>
                  <a:t>AUC</a:t>
                </a:r>
                <a:r>
                  <a:rPr lang="en-US" altLang="ja-JP" sz="2400" dirty="0">
                    <a:latin typeface="Meiryo" panose="020B0604030504040204" pitchFamily="34" charset="-128"/>
                    <a:ea typeface="Meiryo" panose="020B0604030504040204" pitchFamily="34" charset="-128"/>
                    <a:cs typeface="Arial" panose="020B0604020202020204" pitchFamily="34" charset="0"/>
                  </a:rPr>
                  <a:t> </a:t>
                </a:r>
                <a:r>
                  <a:rPr lang="en-US" altLang="ja-JP" sz="1600" dirty="0">
                    <a:latin typeface="Meiryo" panose="020B0604030504040204" pitchFamily="34" charset="-128"/>
                    <a:ea typeface="Meiryo" panose="020B0604030504040204" pitchFamily="34" charset="-128"/>
                    <a:cs typeface="Arial" panose="020B0604020202020204" pitchFamily="34" charset="0"/>
                  </a:rPr>
                  <a:t>(Area Under the Curve)</a:t>
                </a:r>
                <a:r>
                  <a:rPr lang="ja-JP" altLang="en-US" sz="2400" dirty="0">
                    <a:latin typeface="Meiryo" panose="020B0604030504040204" pitchFamily="34" charset="-128"/>
                    <a:ea typeface="Meiryo" panose="020B0604030504040204" pitchFamily="34" charset="-128"/>
                    <a:cs typeface="Arial" panose="020B0604020202020204" pitchFamily="34" charset="0"/>
                  </a:rPr>
                  <a:t>：</a:t>
                </a:r>
                <a:r>
                  <a:rPr lang="en-US" altLang="ja-JP" sz="2400" dirty="0">
                    <a:latin typeface="Meiryo" panose="020B0604030504040204" pitchFamily="34" charset="-128"/>
                    <a:ea typeface="Meiryo" panose="020B0604030504040204" pitchFamily="34" charset="-128"/>
                    <a:cs typeface="Arial" panose="020B0604020202020204" pitchFamily="34" charset="0"/>
                  </a:rPr>
                  <a:t>ROC</a:t>
                </a:r>
                <a:r>
                  <a:rPr lang="ja-JP" altLang="en-US" sz="2400" dirty="0">
                    <a:latin typeface="Meiryo" panose="020B0604030504040204" pitchFamily="34" charset="-128"/>
                    <a:ea typeface="Meiryo" panose="020B0604030504040204" pitchFamily="34" charset="-128"/>
                    <a:cs typeface="Arial" panose="020B0604020202020204" pitchFamily="34" charset="0"/>
                  </a:rPr>
                  <a:t>曲線の下部の面積</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JP" altLang="en-US"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rPr>
                  <a:t>ランダムな推薦の場合，</a:t>
                </a:r>
                <a14:m>
                  <m:oMath xmlns:m="http://schemas.openxmlformats.org/officeDocument/2006/math">
                    <m:r>
                      <a:rPr kumimoji="1" lang="en-US" altLang="ja-JP" sz="2400" b="0" i="0"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 </m:t>
                    </m:r>
                    <m:r>
                      <a:rPr kumimoji="1" lang="en-US" altLang="ja-JP" sz="2400" i="1" kern="1200" dirty="0" smtClean="0">
                        <a:solidFill>
                          <a:schemeClr val="tx1"/>
                        </a:solidFill>
                        <a:effectLst/>
                        <a:latin typeface="Cambria Math" panose="02040503050406030204" pitchFamily="18" charset="0"/>
                        <a:ea typeface="Meiryo" panose="020B0604030504040204" pitchFamily="34" charset="-128"/>
                        <a:cs typeface="Arial" panose="020B0604020202020204" pitchFamily="34" charset="0"/>
                      </a:rPr>
                      <m:t>𝐴𝑈</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𝐶</m:t>
                    </m:r>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=0.5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程度になり，</a:t>
                </a:r>
                <a14:m>
                  <m:oMath xmlns:m="http://schemas.openxmlformats.org/officeDocument/2006/math">
                    <m:r>
                      <a:rPr lang="en-US" altLang="ja-JP" sz="2400" i="1" dirty="0" smtClean="0">
                        <a:latin typeface="Cambria Math" panose="02040503050406030204" pitchFamily="18" charset="0"/>
                        <a:ea typeface="Meiryo" panose="020B0604030504040204" pitchFamily="34" charset="-128"/>
                        <a:cs typeface="Arial" panose="020B0604020202020204" pitchFamily="34" charset="0"/>
                      </a:rPr>
                      <m:t>1</m:t>
                    </m:r>
                    <m:r>
                      <a:rPr lang="en-US" altLang="ja-JP" sz="2400" b="0" i="1" dirty="0" smtClean="0">
                        <a:latin typeface="Cambria Math" panose="02040503050406030204" pitchFamily="18" charset="0"/>
                        <a:ea typeface="Meiryo" panose="020B0604030504040204" pitchFamily="34" charset="-128"/>
                        <a:cs typeface="Arial" panose="020B0604020202020204" pitchFamily="34" charset="0"/>
                      </a:rPr>
                      <m:t>.0 </m:t>
                    </m:r>
                  </m:oMath>
                </a14:m>
                <a:r>
                  <a:rPr lang="ja-JP" altLang="en-US" sz="2400" dirty="0">
                    <a:latin typeface="Meiryo" panose="020B0604030504040204" pitchFamily="34" charset="-128"/>
                    <a:ea typeface="Meiryo" panose="020B0604030504040204" pitchFamily="34" charset="-128"/>
                    <a:cs typeface="Arial" panose="020B0604020202020204" pitchFamily="34" charset="0"/>
                  </a:rPr>
                  <a:t>に近づくほど</a:t>
                </a:r>
                <a:r>
                  <a:rPr lang="ja-JP" altLang="en-US" sz="2400">
                    <a:latin typeface="Meiryo" panose="020B0604030504040204" pitchFamily="34" charset="-128"/>
                    <a:ea typeface="Meiryo" panose="020B0604030504040204" pitchFamily="34" charset="-128"/>
                    <a:cs typeface="Arial" panose="020B0604020202020204" pitchFamily="34" charset="0"/>
                  </a:rPr>
                  <a:t>推薦性能が良い</a:t>
                </a:r>
                <a:endParaRPr kumimoji="1" lang="en-US" altLang="ja-JP" sz="2400" kern="1200" dirty="0">
                  <a:solidFill>
                    <a:schemeClr val="tx1"/>
                  </a:solidFill>
                  <a:effectLst/>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56190" y="1351264"/>
                <a:ext cx="11705534" cy="1723549"/>
              </a:xfrm>
              <a:prstGeom prst="rect">
                <a:avLst/>
              </a:prstGeom>
              <a:blipFill>
                <a:blip r:embed="rId4"/>
                <a:stretch>
                  <a:fillRect l="-650" t="-4412" r="-433" b="-7353"/>
                </a:stretch>
              </a:blipFill>
            </p:spPr>
            <p:txBody>
              <a:bodyPr/>
              <a:lstStyle/>
              <a:p>
                <a:r>
                  <a:rPr lang="ja-JP" altLang="en-US">
                    <a:noFill/>
                  </a:rPr>
                  <a:t> </a:t>
                </a:r>
              </a:p>
            </p:txBody>
          </p:sp>
        </mc:Fallback>
      </mc:AlternateContent>
      <p:graphicFrame>
        <p:nvGraphicFramePr>
          <p:cNvPr id="5" name="表 5">
            <a:extLst>
              <a:ext uri="{FF2B5EF4-FFF2-40B4-BE49-F238E27FC236}">
                <a16:creationId xmlns:a16="http://schemas.microsoft.com/office/drawing/2014/main" id="{98B88905-7C70-6C4B-B441-22E7FBF84EC8}"/>
              </a:ext>
            </a:extLst>
          </p:cNvPr>
          <p:cNvGraphicFramePr>
            <a:graphicFrameLocks noGrp="1"/>
          </p:cNvGraphicFramePr>
          <p:nvPr>
            <p:extLst>
              <p:ext uri="{D42A27DB-BD31-4B8C-83A1-F6EECF244321}">
                <p14:modId xmlns:p14="http://schemas.microsoft.com/office/powerpoint/2010/main" val="2856376735"/>
              </p:ext>
            </p:extLst>
          </p:nvPr>
        </p:nvGraphicFramePr>
        <p:xfrm>
          <a:off x="5498294" y="3470080"/>
          <a:ext cx="5880315" cy="1601206"/>
        </p:xfrm>
        <a:graphic>
          <a:graphicData uri="http://schemas.openxmlformats.org/drawingml/2006/table">
            <a:tbl>
              <a:tblPr firstRow="1" bandRow="1">
                <a:tableStyleId>{5C22544A-7EE6-4342-B048-85BDC9FD1C3A}</a:tableStyleId>
              </a:tblPr>
              <a:tblGrid>
                <a:gridCol w="1960105">
                  <a:extLst>
                    <a:ext uri="{9D8B030D-6E8A-4147-A177-3AD203B41FA5}">
                      <a16:colId xmlns:a16="http://schemas.microsoft.com/office/drawing/2014/main" val="3930697425"/>
                    </a:ext>
                  </a:extLst>
                </a:gridCol>
                <a:gridCol w="1960105">
                  <a:extLst>
                    <a:ext uri="{9D8B030D-6E8A-4147-A177-3AD203B41FA5}">
                      <a16:colId xmlns:a16="http://schemas.microsoft.com/office/drawing/2014/main" val="2711168282"/>
                    </a:ext>
                  </a:extLst>
                </a:gridCol>
                <a:gridCol w="1960105">
                  <a:extLst>
                    <a:ext uri="{9D8B030D-6E8A-4147-A177-3AD203B41FA5}">
                      <a16:colId xmlns:a16="http://schemas.microsoft.com/office/drawing/2014/main" val="1820887836"/>
                    </a:ext>
                  </a:extLst>
                </a:gridCol>
              </a:tblGrid>
              <a:tr h="679302">
                <a:tc>
                  <a:txBody>
                    <a:bodyPr/>
                    <a:lstStyle/>
                    <a:p>
                      <a:r>
                        <a:rPr kumimoji="1" lang="en-US" altLang="ja-JP" sz="1600" b="0" dirty="0">
                          <a:solidFill>
                            <a:schemeClr val="tx1"/>
                          </a:solidFill>
                          <a:latin typeface="Arial" panose="020B0604020202020204" pitchFamily="34" charset="0"/>
                          <a:cs typeface="Arial" panose="020B0604020202020204" pitchFamily="34" charset="0"/>
                        </a:rPr>
                        <a:t>               </a:t>
                      </a:r>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予測値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p>
                      <a:r>
                        <a:rPr kumimoji="1" lang="ja-JP" altLang="en-US" sz="1600" b="0">
                          <a:solidFill>
                            <a:schemeClr val="tx1"/>
                          </a:solidFill>
                          <a:latin typeface="Meiryo" panose="020B0604030504040204" pitchFamily="34" charset="-128"/>
                          <a:ea typeface="Meiryo" panose="020B0604030504040204" pitchFamily="34" charset="-128"/>
                          <a:cs typeface="Arial" panose="020B0604020202020204" pitchFamily="34" charset="0"/>
                        </a:rPr>
                        <a:t>正解値</a:t>
                      </a:r>
                      <a:endParaRPr kumimoji="1" lang="en" altLang="ja-JP" sz="1600" b="0" dirty="0">
                        <a:solidFill>
                          <a:schemeClr val="tx1"/>
                        </a:solidFill>
                        <a:latin typeface="Meiryo" panose="020B0604030504040204" pitchFamily="34" charset="-128"/>
                        <a:ea typeface="Meiryo" panose="020B060403050404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Positive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solidFill>
                            <a:schemeClr val="tx1"/>
                          </a:solidFill>
                          <a:latin typeface="Arial" panose="020B0604020202020204" pitchFamily="34" charset="0"/>
                          <a:cs typeface="Arial" panose="020B0604020202020204" pitchFamily="34" charset="0"/>
                        </a:rPr>
                        <a:t>Negative</a:t>
                      </a:r>
                      <a:endParaRPr kumimoji="1" lang="ja-JP" altLang="en-US" sz="1600" b="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208706"/>
                  </a:ext>
                </a:extLst>
              </a:tr>
              <a:tr h="460952">
                <a:tc>
                  <a:txBody>
                    <a:bodyPr/>
                    <a:lstStyle/>
                    <a:p>
                      <a:pPr algn="ctr"/>
                      <a:r>
                        <a:rPr kumimoji="1" lang="en-US" altLang="ja-JP" sz="1600" dirty="0">
                          <a:latin typeface="Arial" panose="020B0604020202020204" pitchFamily="34" charset="0"/>
                          <a:cs typeface="Arial" panose="020B0604020202020204" pitchFamily="34" charset="0"/>
                        </a:rPr>
                        <a:t>Positive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Positive(TP)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Negative(FN)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704464"/>
                  </a:ext>
                </a:extLst>
              </a:tr>
              <a:tr h="460952">
                <a:tc>
                  <a:txBody>
                    <a:bodyPr/>
                    <a:lstStyle/>
                    <a:p>
                      <a:pPr algn="ctr"/>
                      <a:r>
                        <a:rPr kumimoji="1" lang="en-US" altLang="ja-JP" sz="1600" dirty="0">
                          <a:latin typeface="Arial" panose="020B0604020202020204" pitchFamily="34" charset="0"/>
                          <a:cs typeface="Arial" panose="020B0604020202020204" pitchFamily="34" charset="0"/>
                        </a:rPr>
                        <a:t>Negative</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False Positive(FP)</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dirty="0">
                          <a:latin typeface="Arial" panose="020B0604020202020204" pitchFamily="34" charset="0"/>
                          <a:cs typeface="Arial" panose="020B0604020202020204" pitchFamily="34" charset="0"/>
                        </a:rPr>
                        <a:t>True Negative(TN)</a:t>
                      </a:r>
                      <a:endParaRPr kumimoji="1" lang="ja-JP" altLang="en-US" sz="16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0801"/>
                  </a:ext>
                </a:extLst>
              </a:tr>
            </a:tbl>
          </a:graphicData>
        </a:graphic>
      </p:graphicFrame>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28A8EC8-F428-C54D-8BD1-E66566FE8EC8}"/>
                  </a:ext>
                </a:extLst>
              </p:cNvPr>
              <p:cNvSpPr txBox="1"/>
              <p:nvPr/>
            </p:nvSpPr>
            <p:spPr>
              <a:xfrm>
                <a:off x="6397206" y="5149517"/>
                <a:ext cx="4340120" cy="529312"/>
              </a:xfrm>
              <a:prstGeom prst="rect">
                <a:avLst/>
              </a:prstGeom>
              <a:noFill/>
            </p:spPr>
            <p:txBody>
              <a:bodyPr wrap="square" rtlCol="0">
                <a:spAutoFit/>
              </a:bodyPr>
              <a:lstStyle/>
              <a:p>
                <a:r>
                  <a:rPr lang="ja-JP" altLang="en-US" sz="2000" dirty="0">
                    <a:latin typeface="Meiryo" panose="020B0604030504040204" pitchFamily="34" charset="-128"/>
                    <a:ea typeface="Meiryo" panose="020B0604030504040204" pitchFamily="34" charset="-128"/>
                    <a:cs typeface="Arial" panose="020B0604020202020204" pitchFamily="34" charset="0"/>
                  </a:rPr>
                  <a:t>真陽性率</a:t>
                </a:r>
                <a14:m>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𝑇𝑃𝑅</m:t>
                        </m:r>
                      </m:e>
                    </m:d>
                    <m:r>
                      <a:rPr lang="en-US" altLang="ja-JP" sz="2000" b="0" i="1" smtClean="0">
                        <a:latin typeface="Cambria Math" panose="02040503050406030204" pitchFamily="18" charset="0"/>
                      </a:rPr>
                      <m:t>=</m:t>
                    </m:r>
                    <m:f>
                      <m:fPr>
                        <m:ctrlPr>
                          <a:rPr lang="en-US" altLang="ja-JP" sz="2000" b="0" i="1" dirty="0" smtClean="0">
                            <a:latin typeface="Cambria Math" panose="02040503050406030204" pitchFamily="18" charset="0"/>
                          </a:rPr>
                        </m:ctrlPr>
                      </m:fPr>
                      <m:num>
                        <m:r>
                          <a:rPr lang="en-US" altLang="ja-JP" sz="2000" b="0" i="1" dirty="0" smtClean="0">
                            <a:latin typeface="Cambria Math" panose="02040503050406030204" pitchFamily="18" charset="0"/>
                          </a:rPr>
                          <m:t>𝑇𝑃</m:t>
                        </m:r>
                      </m:num>
                      <m:den>
                        <m:r>
                          <a:rPr lang="en-US" altLang="ja-JP" sz="2000" b="0" i="1" dirty="0" smtClean="0">
                            <a:latin typeface="Cambria Math" panose="02040503050406030204" pitchFamily="18" charset="0"/>
                          </a:rPr>
                          <m:t>𝑇𝑃</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𝐹𝑁</m:t>
                        </m:r>
                      </m:den>
                    </m:f>
                  </m:oMath>
                </a14:m>
                <a:endParaRPr kumimoji="1"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728A8EC8-F428-C54D-8BD1-E66566FE8EC8}"/>
                  </a:ext>
                </a:extLst>
              </p:cNvPr>
              <p:cNvSpPr txBox="1">
                <a:spLocks noRot="1" noChangeAspect="1" noMove="1" noResize="1" noEditPoints="1" noAdjustHandles="1" noChangeArrowheads="1" noChangeShapeType="1" noTextEdit="1"/>
              </p:cNvSpPr>
              <p:nvPr/>
            </p:nvSpPr>
            <p:spPr>
              <a:xfrm>
                <a:off x="6397206" y="5149517"/>
                <a:ext cx="4340120" cy="529312"/>
              </a:xfrm>
              <a:prstGeom prst="rect">
                <a:avLst/>
              </a:prstGeom>
              <a:blipFill>
                <a:blip r:embed="rId5"/>
                <a:stretch>
                  <a:fillRect l="-1404" b="-11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F2C9D7-B613-2346-BD29-75B80B54613A}"/>
                  </a:ext>
                </a:extLst>
              </p:cNvPr>
              <p:cNvSpPr txBox="1"/>
              <p:nvPr/>
            </p:nvSpPr>
            <p:spPr>
              <a:xfrm>
                <a:off x="6397207" y="5717460"/>
                <a:ext cx="4340120" cy="529312"/>
              </a:xfrm>
              <a:prstGeom prst="rect">
                <a:avLst/>
              </a:prstGeom>
              <a:noFill/>
            </p:spPr>
            <p:txBody>
              <a:bodyPr wrap="square" rtlCol="0">
                <a:spAutoFit/>
              </a:bodyPr>
              <a:lstStyle/>
              <a:p>
                <a:r>
                  <a:rPr lang="ja-JP" altLang="en-US" sz="2000" b="0" dirty="0">
                    <a:latin typeface="Meiryo" panose="020B0604030504040204" pitchFamily="34" charset="-128"/>
                    <a:ea typeface="Meiryo" panose="020B0604030504040204" pitchFamily="34" charset="-128"/>
                    <a:cs typeface="Arial" panose="020B0604020202020204" pitchFamily="34" charset="0"/>
                  </a:rPr>
                  <a:t>偽陽性率</a:t>
                </a:r>
                <a14:m>
                  <m:oMath xmlns:m="http://schemas.openxmlformats.org/officeDocument/2006/math">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𝐹𝑃𝑅</m:t>
                        </m:r>
                      </m:e>
                    </m:d>
                    <m:r>
                      <a:rPr lang="en-US" altLang="ja-JP" sz="2000" b="0" i="1" smtClean="0">
                        <a:latin typeface="Cambria Math" panose="02040503050406030204" pitchFamily="18" charset="0"/>
                      </a:rPr>
                      <m:t>=</m:t>
                    </m:r>
                    <m:f>
                      <m:fPr>
                        <m:ctrlPr>
                          <a:rPr lang="en-US" altLang="ja-JP" sz="2000" b="0" i="1" dirty="0" smtClean="0">
                            <a:latin typeface="Cambria Math" panose="02040503050406030204" pitchFamily="18" charset="0"/>
                          </a:rPr>
                        </m:ctrlPr>
                      </m:fPr>
                      <m:num>
                        <m:r>
                          <a:rPr lang="en-US" altLang="ja-JP" sz="2000" b="0" i="1" dirty="0" smtClean="0">
                            <a:latin typeface="Cambria Math" panose="02040503050406030204" pitchFamily="18" charset="0"/>
                          </a:rPr>
                          <m:t>𝐹𝑃</m:t>
                        </m:r>
                      </m:num>
                      <m:den>
                        <m:r>
                          <a:rPr lang="en-US" altLang="ja-JP" sz="2000" b="0" i="1" dirty="0" smtClean="0">
                            <a:latin typeface="Cambria Math" panose="02040503050406030204" pitchFamily="18" charset="0"/>
                          </a:rPr>
                          <m:t>𝐹𝑇</m:t>
                        </m:r>
                        <m:r>
                          <a:rPr lang="en-US" altLang="ja-JP" sz="2000" b="0" i="1" dirty="0" smtClean="0">
                            <a:latin typeface="Cambria Math" panose="02040503050406030204" pitchFamily="18" charset="0"/>
                          </a:rPr>
                          <m:t>+</m:t>
                        </m:r>
                        <m:r>
                          <a:rPr lang="en-US" altLang="ja-JP" sz="2000" b="0" i="1" dirty="0" smtClean="0">
                            <a:latin typeface="Cambria Math" panose="02040503050406030204" pitchFamily="18" charset="0"/>
                          </a:rPr>
                          <m:t>𝑇𝑁</m:t>
                        </m:r>
                      </m:den>
                    </m:f>
                  </m:oMath>
                </a14:m>
                <a:endParaRPr kumimoji="1"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13" name="テキスト ボックス 12">
                <a:extLst>
                  <a:ext uri="{FF2B5EF4-FFF2-40B4-BE49-F238E27FC236}">
                    <a16:creationId xmlns:a16="http://schemas.microsoft.com/office/drawing/2014/main" id="{B6F2C9D7-B613-2346-BD29-75B80B54613A}"/>
                  </a:ext>
                </a:extLst>
              </p:cNvPr>
              <p:cNvSpPr txBox="1">
                <a:spLocks noRot="1" noChangeAspect="1" noMove="1" noResize="1" noEditPoints="1" noAdjustHandles="1" noChangeArrowheads="1" noChangeShapeType="1" noTextEdit="1"/>
              </p:cNvSpPr>
              <p:nvPr/>
            </p:nvSpPr>
            <p:spPr>
              <a:xfrm>
                <a:off x="6397207" y="5717460"/>
                <a:ext cx="4340120" cy="529312"/>
              </a:xfrm>
              <a:prstGeom prst="rect">
                <a:avLst/>
              </a:prstGeom>
              <a:blipFill>
                <a:blip r:embed="rId6"/>
                <a:stretch>
                  <a:fillRect l="-1404" b="-11494"/>
                </a:stretch>
              </a:blipFill>
            </p:spPr>
            <p:txBody>
              <a:bodyPr/>
              <a:lstStyle/>
              <a:p>
                <a:r>
                  <a:rPr lang="ja-JP" altLang="en-US">
                    <a:noFill/>
                  </a:rPr>
                  <a:t> </a:t>
                </a:r>
              </a:p>
            </p:txBody>
          </p:sp>
        </mc:Fallback>
      </mc:AlternateContent>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21</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4275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8"/>
            <a:ext cx="10517274" cy="1033669"/>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458795" y="1401487"/>
            <a:ext cx="11274410" cy="779243"/>
          </a:xfrm>
        </p:spPr>
        <p:txBody>
          <a:bodyPr anchor="t">
            <a:normAutofit lnSpcReduction="10000"/>
          </a:bodyPr>
          <a:lstStyle/>
          <a:p>
            <a:pPr marL="0" indent="0">
              <a:buNone/>
            </a:pPr>
            <a:r>
              <a:rPr lang="zh-TW"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日本経済新聞社</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の</a:t>
            </a:r>
            <a:r>
              <a:rPr lang="en-US" altLang="ja-JP" sz="22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によって発表された，</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2000</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年の調査対象の</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996</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世帯が家電等を含む</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18</a:t>
            </a: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種類の製品を所有しているか否かを記録したデータ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B54E8DC1-D066-0D4A-A276-9E20695C98E8}"/>
                  </a:ext>
                </a:extLst>
              </p:cNvPr>
              <p:cNvSpPr txBox="1"/>
              <p:nvPr/>
            </p:nvSpPr>
            <p:spPr>
              <a:xfrm>
                <a:off x="359709" y="2267735"/>
                <a:ext cx="12408840" cy="1593128"/>
              </a:xfrm>
              <a:prstGeom prst="rect">
                <a:avLst/>
              </a:prstGeom>
              <a:noFill/>
            </p:spPr>
            <p:txBody>
              <a:bodyPr wrap="square" rtlCol="0">
                <a:spAutoFit/>
              </a:bodyPr>
              <a:lstStyle/>
              <a:p>
                <a:pPr marL="273050" indent="-273050">
                  <a:buFont typeface="Arial" panose="020B0604020202020204" pitchFamily="34" charset="0"/>
                  <a:buChar char="•"/>
                </a:pPr>
                <a:r>
                  <a:rPr lang="ja-JP" altLang="en-US" sz="2200" b="1" dirty="0">
                    <a:latin typeface="Meiryo" panose="020B0604030504040204" pitchFamily="34" charset="-128"/>
                    <a:ea typeface="Meiryo" panose="020B0604030504040204" pitchFamily="34" charset="-128"/>
                    <a:cs typeface="Arial" panose="020B0604020202020204" pitchFamily="34" charset="0"/>
                  </a:rPr>
                  <a:t>オリジナルデータ</a:t>
                </a:r>
                <a:r>
                  <a:rPr lang="en" altLang="ja-JP" sz="2200" dirty="0">
                    <a:latin typeface="Meiryo" panose="020B0604030504040204" pitchFamily="34" charset="-128"/>
                    <a:ea typeface="Meiryo" panose="020B0604030504040204" pitchFamily="34" charset="-128"/>
                    <a:cs typeface="Arial" panose="020B0604020202020204" pitchFamily="34" charset="0"/>
                  </a:rPr>
                  <a:t>: </a:t>
                </a:r>
                <a:br>
                  <a:rPr lang="en"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行列要素 </a:t>
                </a:r>
                <a14:m>
                  <m:oMath xmlns:m="http://schemas.openxmlformats.org/officeDocument/2006/math">
                    <m:sSub>
                      <m:sSubPr>
                        <m:ctrlPr>
                          <a:rPr lang="en-US" altLang="ja-JP" sz="2200" i="1" smtClean="0">
                            <a:latin typeface="Cambria Math" panose="02040503050406030204" pitchFamily="18" charset="0"/>
                          </a:rPr>
                        </m:ctrlPr>
                      </m:sSubPr>
                      <m:e>
                        <m:r>
                          <a:rPr lang="en-US" altLang="ja-JP" sz="2200" i="1">
                            <a:latin typeface="Cambria Math" panose="02040503050406030204" pitchFamily="18" charset="0"/>
                          </a:rPr>
                          <m:t>𝑟</m:t>
                        </m:r>
                      </m:e>
                      <m:sub>
                        <m:r>
                          <a:rPr lang="en-US" altLang="ja-JP" sz="2200" i="1">
                            <a:latin typeface="Cambria Math" panose="02040503050406030204" pitchFamily="18" charset="0"/>
                          </a:rPr>
                          <m:t>𝑖𝑗</m:t>
                        </m:r>
                      </m:sub>
                    </m:sSub>
                  </m:oMath>
                </a14:m>
                <a:r>
                  <a:rPr lang="ja-JP" altLang="en-US" sz="2200" dirty="0">
                    <a:latin typeface="Meiryo" panose="020B0604030504040204" pitchFamily="34" charset="-128"/>
                    <a:ea typeface="Meiryo" panose="020B0604030504040204" pitchFamily="34" charset="-128"/>
                    <a:cs typeface="Arial" panose="020B0604020202020204" pitchFamily="34" charset="0"/>
                  </a:rPr>
                  <a:t> は世帯</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𝑖</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が製品</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𝑗</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を所有している場合に</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1</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，所有していなければ</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0</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 altLang="ja-JP" sz="600" dirty="0">
                  <a:latin typeface="Meiryo" panose="020B0604030504040204" pitchFamily="34" charset="-128"/>
                  <a:ea typeface="Meiryo" panose="020B0604030504040204" pitchFamily="34" charset="-128"/>
                  <a:cs typeface="Arial" panose="020B0604020202020204" pitchFamily="34" charset="0"/>
                </a:endParaRPr>
              </a:p>
              <a:p>
                <a:pPr marL="273050" indent="-273050">
                  <a:buFont typeface="Arial" panose="020B0604020202020204" pitchFamily="34" charset="0"/>
                  <a:buChar char="•"/>
                </a:pPr>
                <a:r>
                  <a:rPr lang="ja-JP" altLang="en-US" sz="2200" b="1" dirty="0">
                    <a:latin typeface="Meiryo" panose="020B0604030504040204" pitchFamily="34" charset="-128"/>
                    <a:ea typeface="Meiryo" panose="020B0604030504040204" pitchFamily="34" charset="-128"/>
                    <a:cs typeface="Arial" panose="020B0604020202020204" pitchFamily="34" charset="0"/>
                  </a:rPr>
                  <a:t>トレーニングデータ</a:t>
                </a:r>
                <a:r>
                  <a:rPr lang="en" altLang="ja-JP" sz="2200" dirty="0">
                    <a:latin typeface="Meiryo" panose="020B0604030504040204" pitchFamily="34" charset="-128"/>
                    <a:ea typeface="Meiryo" panose="020B0604030504040204" pitchFamily="34" charset="-128"/>
                    <a:cs typeface="Arial" panose="020B0604020202020204" pitchFamily="34" charset="0"/>
                  </a:rPr>
                  <a:t>: </a:t>
                </a:r>
                <a:br>
                  <a:rPr lang="en"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dirty="0">
                    <a:latin typeface="Meiryo" panose="020B0604030504040204" pitchFamily="34" charset="-128"/>
                    <a:ea typeface="Meiryo" panose="020B0604030504040204" pitchFamily="34" charset="-128"/>
                    <a:cs typeface="Arial" panose="020B0604020202020204" pitchFamily="34" charset="0"/>
                  </a:rPr>
                  <a:t>テストデータ</a:t>
                </a:r>
                <a:r>
                  <a:rPr lang="ja-JP" altLang="en-US" sz="2200">
                    <a:latin typeface="Meiryo" panose="020B0604030504040204" pitchFamily="34" charset="-128"/>
                    <a:ea typeface="Meiryo" panose="020B0604030504040204" pitchFamily="34" charset="-128"/>
                    <a:cs typeface="Arial" panose="020B0604020202020204" pitchFamily="34" charset="0"/>
                  </a:rPr>
                  <a:t>として、</a:t>
                </a:r>
                <a14:m>
                  <m:oMath xmlns:m="http://schemas.openxmlformats.org/officeDocument/2006/math">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𝑟</m:t>
                        </m:r>
                      </m:e>
                      <m:sub>
                        <m:r>
                          <a:rPr lang="en-US" altLang="ja-JP" sz="2200" i="1">
                            <a:latin typeface="Cambria Math" panose="02040503050406030204" pitchFamily="18" charset="0"/>
                          </a:rPr>
                          <m:t>𝑖𝑗</m:t>
                        </m:r>
                      </m:sub>
                    </m:sSub>
                    <m:r>
                      <a:rPr lang="en-US" altLang="ja-JP" sz="2200" b="0" i="1" smtClean="0">
                        <a:latin typeface="Cambria Math" panose="02040503050406030204" pitchFamily="18" charset="0"/>
                      </a:rPr>
                      <m:t>=1</m:t>
                    </m:r>
                  </m:oMath>
                </a14:m>
                <a:r>
                  <a:rPr lang="ja-JP" altLang="en-US" sz="2200">
                    <a:latin typeface="Meiryo" panose="020B0604030504040204" pitchFamily="34" charset="-128"/>
                    <a:ea typeface="Meiryo" panose="020B0604030504040204" pitchFamily="34" charset="-128"/>
                    <a:cs typeface="Arial" panose="020B0604020202020204" pitchFamily="34" charset="0"/>
                  </a:rPr>
                  <a:t>の要素</a:t>
                </a:r>
                <a:r>
                  <a:rPr lang="ja-JP" altLang="en-US" sz="2200" dirty="0">
                    <a:latin typeface="Meiryo" panose="020B0604030504040204" pitchFamily="34" charset="-128"/>
                    <a:ea typeface="Meiryo" panose="020B0604030504040204" pitchFamily="34" charset="-128"/>
                    <a:cs typeface="Arial" panose="020B0604020202020204" pitchFamily="34" charset="0"/>
                  </a:rPr>
                  <a:t>の中から</a:t>
                </a:r>
                <a:r>
                  <a:rPr lang="en-US" altLang="ja-JP" sz="2200" dirty="0">
                    <a:latin typeface="Meiryo" panose="020B0604030504040204" pitchFamily="34" charset="-128"/>
                    <a:ea typeface="Meiryo" panose="020B0604030504040204" pitchFamily="34" charset="-128"/>
                    <a:cs typeface="Arial" panose="020B0604020202020204" pitchFamily="34" charset="0"/>
                  </a:rPr>
                  <a:t>1000</a:t>
                </a:r>
                <a:r>
                  <a:rPr lang="ja-JP" altLang="en-US" sz="2200" dirty="0">
                    <a:latin typeface="Meiryo" panose="020B0604030504040204" pitchFamily="34" charset="-128"/>
                    <a:ea typeface="Meiryo" panose="020B0604030504040204" pitchFamily="34" charset="-128"/>
                    <a:cs typeface="Arial" panose="020B0604020202020204" pitchFamily="34" charset="0"/>
                  </a:rPr>
                  <a:t>要素選択し，全て</a:t>
                </a:r>
                <a14:m>
                  <m:oMath xmlns:m="http://schemas.openxmlformats.org/officeDocument/2006/math">
                    <m:r>
                      <a:rPr lang="en-US" altLang="ja-JP" sz="2200" b="0" i="1" smtClean="0">
                        <a:latin typeface="Cambria Math" panose="02040503050406030204" pitchFamily="18" charset="0"/>
                        <a:cs typeface="Arial" panose="020B0604020202020204" pitchFamily="34" charset="0"/>
                      </a:rPr>
                      <m:t>0</m:t>
                    </m:r>
                  </m:oMath>
                </a14:m>
                <a:r>
                  <a:rPr lang="ja-JP" altLang="en-US" sz="2200" dirty="0">
                    <a:latin typeface="Meiryo" panose="020B0604030504040204" pitchFamily="34" charset="-128"/>
                    <a:ea typeface="Meiryo" panose="020B0604030504040204" pitchFamily="34" charset="-128"/>
                    <a:cs typeface="Arial" panose="020B0604020202020204" pitchFamily="34" charset="0"/>
                  </a:rPr>
                  <a:t>に置き換えたデータ．</a:t>
                </a:r>
                <a:endParaRPr lang="en" altLang="ja-JP" sz="22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4" name="テキスト ボックス 3">
                <a:extLst>
                  <a:ext uri="{FF2B5EF4-FFF2-40B4-BE49-F238E27FC236}">
                    <a16:creationId xmlns:a16="http://schemas.microsoft.com/office/drawing/2014/main" id="{B54E8DC1-D066-0D4A-A276-9E20695C98E8}"/>
                  </a:ext>
                </a:extLst>
              </p:cNvPr>
              <p:cNvSpPr txBox="1">
                <a:spLocks noRot="1" noChangeAspect="1" noMove="1" noResize="1" noEditPoints="1" noAdjustHandles="1" noChangeArrowheads="1" noChangeShapeType="1" noTextEdit="1"/>
              </p:cNvSpPr>
              <p:nvPr/>
            </p:nvSpPr>
            <p:spPr>
              <a:xfrm>
                <a:off x="359709" y="2267735"/>
                <a:ext cx="12408840" cy="1593128"/>
              </a:xfrm>
              <a:prstGeom prst="rect">
                <a:avLst/>
              </a:prstGeom>
              <a:blipFill>
                <a:blip r:embed="rId3"/>
                <a:stretch>
                  <a:fillRect l="-613" t="-3175" b="-7143"/>
                </a:stretch>
              </a:blipFill>
            </p:spPr>
            <p:txBody>
              <a:bodyPr/>
              <a:lstStyle/>
              <a:p>
                <a:r>
                  <a:rPr lang="ja-JP" altLang="en-US">
                    <a:noFill/>
                  </a:rPr>
                  <a:t> </a:t>
                </a:r>
              </a:p>
            </p:txBody>
          </p:sp>
        </mc:Fallback>
      </mc:AlternateContent>
      <p:graphicFrame>
        <p:nvGraphicFramePr>
          <p:cNvPr id="11" name="表 11">
            <a:extLst>
              <a:ext uri="{FF2B5EF4-FFF2-40B4-BE49-F238E27FC236}">
                <a16:creationId xmlns:a16="http://schemas.microsoft.com/office/drawing/2014/main" id="{BB899F0D-C4A6-9445-9319-0746AE0643B3}"/>
              </a:ext>
            </a:extLst>
          </p:cNvPr>
          <p:cNvGraphicFramePr>
            <a:graphicFrameLocks noGrp="1"/>
          </p:cNvGraphicFramePr>
          <p:nvPr/>
        </p:nvGraphicFramePr>
        <p:xfrm>
          <a:off x="2090186" y="4153711"/>
          <a:ext cx="1734796" cy="2017250"/>
        </p:xfrm>
        <a:graphic>
          <a:graphicData uri="http://schemas.openxmlformats.org/drawingml/2006/table">
            <a:tbl>
              <a:tblPr firstRow="1" bandRow="1">
                <a:tableStyleId>{5C22544A-7EE6-4342-B048-85BDC9FD1C3A}</a:tableStyleId>
              </a:tblPr>
              <a:tblGrid>
                <a:gridCol w="433699">
                  <a:extLst>
                    <a:ext uri="{9D8B030D-6E8A-4147-A177-3AD203B41FA5}">
                      <a16:colId xmlns:a16="http://schemas.microsoft.com/office/drawing/2014/main" val="2434919490"/>
                    </a:ext>
                  </a:extLst>
                </a:gridCol>
                <a:gridCol w="433699">
                  <a:extLst>
                    <a:ext uri="{9D8B030D-6E8A-4147-A177-3AD203B41FA5}">
                      <a16:colId xmlns:a16="http://schemas.microsoft.com/office/drawing/2014/main" val="754421984"/>
                    </a:ext>
                  </a:extLst>
                </a:gridCol>
                <a:gridCol w="433699">
                  <a:extLst>
                    <a:ext uri="{9D8B030D-6E8A-4147-A177-3AD203B41FA5}">
                      <a16:colId xmlns:a16="http://schemas.microsoft.com/office/drawing/2014/main" val="2161234489"/>
                    </a:ext>
                  </a:extLst>
                </a:gridCol>
                <a:gridCol w="433699">
                  <a:extLst>
                    <a:ext uri="{9D8B030D-6E8A-4147-A177-3AD203B41FA5}">
                      <a16:colId xmlns:a16="http://schemas.microsoft.com/office/drawing/2014/main" val="907055922"/>
                    </a:ext>
                  </a:extLst>
                </a:gridCol>
              </a:tblGrid>
              <a:tr h="40345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r h="40345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371310"/>
                  </a:ext>
                </a:extLst>
              </a:tr>
            </a:tbl>
          </a:graphicData>
        </a:graphic>
      </p:graphicFrame>
      <p:sp>
        <p:nvSpPr>
          <p:cNvPr id="12" name="テキスト ボックス 11">
            <a:extLst>
              <a:ext uri="{FF2B5EF4-FFF2-40B4-BE49-F238E27FC236}">
                <a16:creationId xmlns:a16="http://schemas.microsoft.com/office/drawing/2014/main" id="{0D8EA77E-38CC-874C-9342-5A3CC6DF18AE}"/>
              </a:ext>
            </a:extLst>
          </p:cNvPr>
          <p:cNvSpPr txBox="1"/>
          <p:nvPr/>
        </p:nvSpPr>
        <p:spPr>
          <a:xfrm>
            <a:off x="819602" y="4493080"/>
            <a:ext cx="1129061"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996 </a:t>
            </a:r>
            <a:r>
              <a:rPr lang="ja-JP" altLang="en-US" sz="1600">
                <a:latin typeface="Meiryo" panose="020B0604030504040204" pitchFamily="34" charset="-128"/>
                <a:ea typeface="Meiryo" panose="020B0604030504040204" pitchFamily="34" charset="-128"/>
                <a:cs typeface="Arial" panose="020B0604020202020204" pitchFamily="34" charset="0"/>
              </a:rPr>
              <a:t>世帯</a:t>
            </a:r>
            <a:endParaRPr kumimoji="1" lang="en-US" altLang="ja-JP" sz="1600" dirty="0">
              <a:latin typeface="Meiryo" panose="020B0604030504040204" pitchFamily="34" charset="-128"/>
              <a:ea typeface="Meiryo" panose="020B0604030504040204" pitchFamily="34"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AAE64E4B-FF92-2744-AEBC-5002B656636B}"/>
              </a:ext>
            </a:extLst>
          </p:cNvPr>
          <p:cNvSpPr txBox="1"/>
          <p:nvPr/>
        </p:nvSpPr>
        <p:spPr>
          <a:xfrm>
            <a:off x="2498403" y="6407703"/>
            <a:ext cx="918361"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18 </a:t>
            </a:r>
            <a:r>
              <a:rPr lang="ja-JP" altLang="en-US" sz="1600">
                <a:latin typeface="Meiryo" panose="020B0604030504040204" pitchFamily="34" charset="-128"/>
                <a:ea typeface="Meiryo" panose="020B0604030504040204" pitchFamily="34" charset="-128"/>
                <a:cs typeface="Arial" panose="020B0604020202020204" pitchFamily="34" charset="0"/>
              </a:rPr>
              <a:t>製品</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円弧 16">
            <a:extLst>
              <a:ext uri="{FF2B5EF4-FFF2-40B4-BE49-F238E27FC236}">
                <a16:creationId xmlns:a16="http://schemas.microsoft.com/office/drawing/2014/main" id="{3195C3FF-230F-7A45-AB3F-1B9D90BCCBC1}"/>
              </a:ext>
            </a:extLst>
          </p:cNvPr>
          <p:cNvSpPr/>
          <p:nvPr/>
        </p:nvSpPr>
        <p:spPr>
          <a:xfrm rot="5400000">
            <a:off x="2696882" y="5238731"/>
            <a:ext cx="528544" cy="1741937"/>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6" name="円弧 25">
            <a:extLst>
              <a:ext uri="{FF2B5EF4-FFF2-40B4-BE49-F238E27FC236}">
                <a16:creationId xmlns:a16="http://schemas.microsoft.com/office/drawing/2014/main" id="{56320587-F9EE-8F46-9A1C-D8E6533520C1}"/>
              </a:ext>
            </a:extLst>
          </p:cNvPr>
          <p:cNvSpPr/>
          <p:nvPr/>
        </p:nvSpPr>
        <p:spPr>
          <a:xfrm rot="10800000">
            <a:off x="1903392" y="4105695"/>
            <a:ext cx="516581" cy="2138754"/>
          </a:xfrm>
          <a:prstGeom prst="arc">
            <a:avLst>
              <a:gd name="adj1" fmla="val 16528554"/>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8" name="右矢印 27">
            <a:extLst>
              <a:ext uri="{FF2B5EF4-FFF2-40B4-BE49-F238E27FC236}">
                <a16:creationId xmlns:a16="http://schemas.microsoft.com/office/drawing/2014/main" id="{4F448C86-75E3-6D4E-A930-4F77FDC3E6A4}"/>
              </a:ext>
            </a:extLst>
          </p:cNvPr>
          <p:cNvSpPr/>
          <p:nvPr/>
        </p:nvSpPr>
        <p:spPr>
          <a:xfrm>
            <a:off x="4710496" y="5123752"/>
            <a:ext cx="2205767" cy="52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4662E7F2-6125-A845-9244-558236ABD3AA}"/>
              </a:ext>
            </a:extLst>
          </p:cNvPr>
          <p:cNvSpPr txBox="1"/>
          <p:nvPr/>
        </p:nvSpPr>
        <p:spPr>
          <a:xfrm>
            <a:off x="4326360" y="4770090"/>
            <a:ext cx="2974038" cy="338554"/>
          </a:xfrm>
          <a:prstGeom prst="rect">
            <a:avLst/>
          </a:prstGeom>
          <a:noFill/>
        </p:spPr>
        <p:txBody>
          <a:bodyPr wrap="square" rtlCol="0">
            <a:spAutoFit/>
          </a:bodyPr>
          <a:lstStyle/>
          <a:p>
            <a:r>
              <a:rPr lang="ja-JP" altLang="en-US" sz="1600">
                <a:latin typeface="Meiryo" panose="020B0604030504040204" pitchFamily="34" charset="-128"/>
                <a:ea typeface="Meiryo" panose="020B0604030504040204" pitchFamily="34" charset="-128"/>
                <a:cs typeface="Arial" panose="020B0604020202020204" pitchFamily="34" charset="0"/>
              </a:rPr>
              <a:t>テストデータを</a:t>
            </a:r>
            <a:r>
              <a:rPr lang="en-US" altLang="ja-JP" sz="1600" dirty="0">
                <a:latin typeface="Meiryo" panose="020B0604030504040204" pitchFamily="34" charset="-128"/>
                <a:ea typeface="Meiryo" panose="020B0604030504040204" pitchFamily="34" charset="-128"/>
                <a:cs typeface="Arial" panose="020B0604020202020204" pitchFamily="34" charset="0"/>
              </a:rPr>
              <a:t>0</a:t>
            </a:r>
            <a:r>
              <a:rPr lang="ja-JP" altLang="en-US" sz="1600">
                <a:latin typeface="Meiryo" panose="020B0604030504040204" pitchFamily="34" charset="-128"/>
                <a:ea typeface="Meiryo" panose="020B0604030504040204" pitchFamily="34" charset="-128"/>
                <a:cs typeface="Arial" panose="020B0604020202020204" pitchFamily="34" charset="0"/>
              </a:rPr>
              <a:t>に置き換える</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252413" y="640717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22</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graphicFrame>
        <p:nvGraphicFramePr>
          <p:cNvPr id="42" name="表 11">
            <a:extLst>
              <a:ext uri="{FF2B5EF4-FFF2-40B4-BE49-F238E27FC236}">
                <a16:creationId xmlns:a16="http://schemas.microsoft.com/office/drawing/2014/main" id="{04CD405F-0207-E645-AD08-5E83D4ADF2DA}"/>
              </a:ext>
            </a:extLst>
          </p:cNvPr>
          <p:cNvGraphicFramePr>
            <a:graphicFrameLocks noGrp="1"/>
          </p:cNvGraphicFramePr>
          <p:nvPr>
            <p:extLst>
              <p:ext uri="{D42A27DB-BD31-4B8C-83A1-F6EECF244321}">
                <p14:modId xmlns:p14="http://schemas.microsoft.com/office/powerpoint/2010/main" val="3486726755"/>
              </p:ext>
            </p:extLst>
          </p:nvPr>
        </p:nvGraphicFramePr>
        <p:xfrm>
          <a:off x="8495420" y="4198340"/>
          <a:ext cx="1533056" cy="1919350"/>
        </p:xfrm>
        <a:graphic>
          <a:graphicData uri="http://schemas.openxmlformats.org/drawingml/2006/table">
            <a:tbl>
              <a:tblPr firstRow="1" bandRow="1">
                <a:tableStyleId>{5C22544A-7EE6-4342-B048-85BDC9FD1C3A}</a:tableStyleId>
              </a:tblPr>
              <a:tblGrid>
                <a:gridCol w="383264">
                  <a:extLst>
                    <a:ext uri="{9D8B030D-6E8A-4147-A177-3AD203B41FA5}">
                      <a16:colId xmlns:a16="http://schemas.microsoft.com/office/drawing/2014/main" val="2434919490"/>
                    </a:ext>
                  </a:extLst>
                </a:gridCol>
                <a:gridCol w="383264">
                  <a:extLst>
                    <a:ext uri="{9D8B030D-6E8A-4147-A177-3AD203B41FA5}">
                      <a16:colId xmlns:a16="http://schemas.microsoft.com/office/drawing/2014/main" val="754421984"/>
                    </a:ext>
                  </a:extLst>
                </a:gridCol>
                <a:gridCol w="383264">
                  <a:extLst>
                    <a:ext uri="{9D8B030D-6E8A-4147-A177-3AD203B41FA5}">
                      <a16:colId xmlns:a16="http://schemas.microsoft.com/office/drawing/2014/main" val="2161234489"/>
                    </a:ext>
                  </a:extLst>
                </a:gridCol>
                <a:gridCol w="383264">
                  <a:extLst>
                    <a:ext uri="{9D8B030D-6E8A-4147-A177-3AD203B41FA5}">
                      <a16:colId xmlns:a16="http://schemas.microsoft.com/office/drawing/2014/main" val="907055922"/>
                    </a:ext>
                  </a:extLst>
                </a:gridCol>
              </a:tblGrid>
              <a:tr h="383870">
                <a:tc>
                  <a:txBody>
                    <a:bodyPr/>
                    <a:lstStyle/>
                    <a:p>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483191"/>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055486"/>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3256494"/>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983559"/>
                  </a:ext>
                </a:extLst>
              </a:tr>
              <a:tr h="38387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371310"/>
                  </a:ext>
                </a:extLst>
              </a:tr>
            </a:tbl>
          </a:graphicData>
        </a:graphic>
      </p:graphicFrame>
      <p:sp>
        <p:nvSpPr>
          <p:cNvPr id="44" name="テキスト ボックス 43">
            <a:extLst>
              <a:ext uri="{FF2B5EF4-FFF2-40B4-BE49-F238E27FC236}">
                <a16:creationId xmlns:a16="http://schemas.microsoft.com/office/drawing/2014/main" id="{E5D2A7F1-7111-2643-85C3-97FF021D0E7E}"/>
              </a:ext>
            </a:extLst>
          </p:cNvPr>
          <p:cNvSpPr txBox="1"/>
          <p:nvPr/>
        </p:nvSpPr>
        <p:spPr>
          <a:xfrm>
            <a:off x="8802233" y="6407703"/>
            <a:ext cx="918362"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cs typeface="Arial" panose="020B0604020202020204" pitchFamily="34" charset="0"/>
              </a:rPr>
              <a:t>18 </a:t>
            </a:r>
            <a:r>
              <a:rPr lang="ja-JP" altLang="en-US" sz="1600">
                <a:latin typeface="Meiryo" panose="020B0604030504040204" pitchFamily="34" charset="-128"/>
                <a:ea typeface="Meiryo" panose="020B0604030504040204" pitchFamily="34" charset="-128"/>
                <a:cs typeface="Arial" panose="020B0604020202020204" pitchFamily="34" charset="0"/>
              </a:rPr>
              <a:t>製品</a:t>
            </a:r>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46" name="円弧 45">
            <a:extLst>
              <a:ext uri="{FF2B5EF4-FFF2-40B4-BE49-F238E27FC236}">
                <a16:creationId xmlns:a16="http://schemas.microsoft.com/office/drawing/2014/main" id="{794F2140-F9EC-8143-A9FE-5100511F97FB}"/>
              </a:ext>
            </a:extLst>
          </p:cNvPr>
          <p:cNvSpPr/>
          <p:nvPr/>
        </p:nvSpPr>
        <p:spPr>
          <a:xfrm rot="5400000">
            <a:off x="8997142" y="5282221"/>
            <a:ext cx="528544" cy="1548409"/>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47" name="円弧 46">
            <a:extLst>
              <a:ext uri="{FF2B5EF4-FFF2-40B4-BE49-F238E27FC236}">
                <a16:creationId xmlns:a16="http://schemas.microsoft.com/office/drawing/2014/main" id="{9FE73185-A48D-624D-BF12-E4C5325B8C7B}"/>
              </a:ext>
            </a:extLst>
          </p:cNvPr>
          <p:cNvSpPr/>
          <p:nvPr/>
        </p:nvSpPr>
        <p:spPr>
          <a:xfrm rot="10800000">
            <a:off x="8245558" y="4198339"/>
            <a:ext cx="564705" cy="1906133"/>
          </a:xfrm>
          <a:prstGeom prst="arc">
            <a:avLst>
              <a:gd name="adj1" fmla="val 16405522"/>
              <a:gd name="adj2" fmla="val 5126396"/>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14" name="正方形/長方形 13">
            <a:extLst>
              <a:ext uri="{FF2B5EF4-FFF2-40B4-BE49-F238E27FC236}">
                <a16:creationId xmlns:a16="http://schemas.microsoft.com/office/drawing/2014/main" id="{F26256A6-7D4C-AC4F-A4B4-1DAC1AB2019A}"/>
              </a:ext>
            </a:extLst>
          </p:cNvPr>
          <p:cNvSpPr/>
          <p:nvPr/>
        </p:nvSpPr>
        <p:spPr>
          <a:xfrm>
            <a:off x="1646908" y="4961157"/>
            <a:ext cx="2628491" cy="5674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panose="020B0604030504040204" pitchFamily="34" charset="-128"/>
                <a:ea typeface="Meiryo" panose="020B0604030504040204" pitchFamily="34" charset="-128"/>
                <a:cs typeface="Arial" panose="020B0604020202020204" pitchFamily="34" charset="0"/>
              </a:rPr>
              <a:t>オリジナルデータ</a:t>
            </a:r>
          </a:p>
        </p:txBody>
      </p:sp>
      <p:sp>
        <p:nvSpPr>
          <p:cNvPr id="45" name="正方形/長方形 44">
            <a:extLst>
              <a:ext uri="{FF2B5EF4-FFF2-40B4-BE49-F238E27FC236}">
                <a16:creationId xmlns:a16="http://schemas.microsoft.com/office/drawing/2014/main" id="{3D8C5EF3-BBD8-F843-B262-2DE3CA04388B}"/>
              </a:ext>
            </a:extLst>
          </p:cNvPr>
          <p:cNvSpPr/>
          <p:nvPr/>
        </p:nvSpPr>
        <p:spPr>
          <a:xfrm>
            <a:off x="8059451" y="4901202"/>
            <a:ext cx="2264652" cy="6172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panose="020B0604030504040204" pitchFamily="34" charset="-128"/>
                <a:ea typeface="Meiryo" panose="020B0604030504040204" pitchFamily="34" charset="-128"/>
                <a:cs typeface="Arial" panose="020B0604020202020204" pitchFamily="34" charset="0"/>
              </a:rPr>
              <a:t>トレーニングデータ</a:t>
            </a:r>
          </a:p>
        </p:txBody>
      </p:sp>
      <p:sp>
        <p:nvSpPr>
          <p:cNvPr id="5" name="テキスト ボックス 4">
            <a:extLst>
              <a:ext uri="{FF2B5EF4-FFF2-40B4-BE49-F238E27FC236}">
                <a16:creationId xmlns:a16="http://schemas.microsoft.com/office/drawing/2014/main" id="{59E2E544-E682-AA1B-B158-187079E1977C}"/>
              </a:ext>
            </a:extLst>
          </p:cNvPr>
          <p:cNvSpPr txBox="1"/>
          <p:nvPr/>
        </p:nvSpPr>
        <p:spPr>
          <a:xfrm>
            <a:off x="7277207" y="4341568"/>
            <a:ext cx="1129061" cy="338554"/>
          </a:xfrm>
          <a:prstGeom prst="rect">
            <a:avLst/>
          </a:prstGeom>
          <a:noFill/>
        </p:spPr>
        <p:txBody>
          <a:bodyPr wrap="square" rtlCol="0">
            <a:spAutoFit/>
          </a:bodyPr>
          <a:lstStyle/>
          <a:p>
            <a:r>
              <a:rPr lang="en-US" altLang="ja-JP" sz="1600" dirty="0">
                <a:latin typeface="Meiryo" panose="020B0604030504040204" pitchFamily="34" charset="-128"/>
                <a:ea typeface="Meiryo" panose="020B0604030504040204" pitchFamily="34" charset="-128"/>
                <a:cs typeface="Arial" panose="020B0604020202020204" pitchFamily="34" charset="0"/>
              </a:rPr>
              <a:t>996 </a:t>
            </a:r>
            <a:r>
              <a:rPr lang="ja-JP" altLang="en-US" sz="1600">
                <a:latin typeface="Meiryo" panose="020B0604030504040204" pitchFamily="34" charset="-128"/>
                <a:ea typeface="Meiryo" panose="020B0604030504040204" pitchFamily="34" charset="-128"/>
                <a:cs typeface="Arial" panose="020B0604020202020204" pitchFamily="34" charset="0"/>
              </a:rPr>
              <a:t>世帯</a:t>
            </a:r>
            <a:endParaRPr kumimoji="1" lang="en-US" altLang="ja-JP" sz="16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03725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23</a:t>
            </a:fld>
            <a:endParaRPr kumimoji="1" lang="ja-JP" altLang="en-US" sz="160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89455" y="4229536"/>
            <a:ext cx="5661490"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クラスター数の増加に伴い，</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a:solidFill>
                  <a:srgbClr val="002060"/>
                </a:solidFill>
                <a:latin typeface="Meiryo" panose="020B0604030504040204" pitchFamily="34" charset="-128"/>
                <a:ea typeface="Meiryo" panose="020B0604030504040204" pitchFamily="34" charset="-128"/>
              </a:rPr>
              <a:t>と</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a:solidFill>
                  <a:srgbClr val="002060"/>
                </a:solidFill>
                <a:latin typeface="Meiryo" panose="020B0604030504040204" pitchFamily="34" charset="-128"/>
                <a:ea typeface="Meiryo" panose="020B0604030504040204" pitchFamily="34" charset="-128"/>
              </a:rPr>
              <a:t>は</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000"/>
            <a:r>
              <a:rPr lang="ja-JP" altLang="en-US" sz="2400" dirty="0">
                <a:latin typeface="Meiryo" panose="020B0604030504040204" pitchFamily="34" charset="-128"/>
                <a:ea typeface="Meiryo" panose="020B0604030504040204" pitchFamily="34" charset="-128"/>
                <a:cs typeface="Arial" panose="020B0604020202020204" pitchFamily="34" charset="0"/>
              </a:rPr>
              <a:t>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000" dirty="0">
                <a:latin typeface="Meiryo" panose="020B0604030504040204" pitchFamily="34" charset="-128"/>
                <a:ea typeface="Meiryo" panose="020B0604030504040204" pitchFamily="34" charset="-128"/>
                <a:cs typeface="Arial" panose="020B0604020202020204" pitchFamily="34" charset="0"/>
              </a:rPr>
              <a:t>推薦性能</a:t>
            </a:r>
            <a:r>
              <a:rPr lang="en-US" altLang="ja-JP" sz="20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2D895F8B-325F-B948-9B11-03097D11B329}"/>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8" name="テキスト ボックス 7">
                <a:extLst>
                  <a:ext uri="{FF2B5EF4-FFF2-40B4-BE49-F238E27FC236}">
                    <a16:creationId xmlns:a16="http://schemas.microsoft.com/office/drawing/2014/main" id="{2D895F8B-325F-B948-9B11-03097D11B329}"/>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563" t="-2494" r="-7254" b="-4988"/>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900967"/>
            <a:ext cx="5195525"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p:pic>
        <p:nvPicPr>
          <p:cNvPr id="6" name="図 5" descr="グラフ が含まれている画像&#10;&#10;自動的に生成された説明">
            <a:extLst>
              <a:ext uri="{FF2B5EF4-FFF2-40B4-BE49-F238E27FC236}">
                <a16:creationId xmlns:a16="http://schemas.microsoft.com/office/drawing/2014/main" id="{5C7DFC80-848C-F31A-178B-C4C6D69264C6}"/>
              </a:ext>
            </a:extLst>
          </p:cNvPr>
          <p:cNvPicPr>
            <a:picLocks noChangeAspect="1"/>
          </p:cNvPicPr>
          <p:nvPr/>
        </p:nvPicPr>
        <p:blipFill>
          <a:blip r:embed="rId4"/>
          <a:stretch>
            <a:fillRect/>
          </a:stretch>
        </p:blipFill>
        <p:spPr>
          <a:xfrm>
            <a:off x="60545" y="1200932"/>
            <a:ext cx="6228909" cy="4671682"/>
          </a:xfrm>
          <a:prstGeom prst="rect">
            <a:avLst/>
          </a:prstGeom>
        </p:spPr>
      </p:pic>
    </p:spTree>
    <p:extLst>
      <p:ext uri="{BB962C8B-B14F-4D97-AF65-F5344CB8AC3E}">
        <p14:creationId xmlns:p14="http://schemas.microsoft.com/office/powerpoint/2010/main" val="8613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D34D775-3EAD-AB4E-A5F8-588E3BF52FE7}"/>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719794" y="146739"/>
            <a:ext cx="10517274" cy="1033668"/>
          </a:xfrm>
        </p:spPr>
        <p:txBody>
          <a:bodyPr>
            <a:normAutofit/>
          </a:bodyPr>
          <a:lstStyle/>
          <a:p>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ML</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rPr>
              <a:t>データセット</a:t>
            </a:r>
            <a:endParaRPr kumimoji="1" lang="ja-JP" altLang="en-US" sz="40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101598" y="1390729"/>
                <a:ext cx="11988800" cy="1180407"/>
              </a:xfrm>
            </p:spPr>
            <p:txBody>
              <a:bodyPr anchor="t">
                <a:noAutofit/>
              </a:bodyPr>
              <a:lstStyle/>
              <a:p>
                <a:pPr marL="0" indent="0" algn="just">
                  <a:buNone/>
                </a:pPr>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ミネソタ大学のチームによって発表された</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100,000</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個の映画の</a:t>
                </a:r>
                <a14:m>
                  <m:oMath xmlns:m="http://schemas.openxmlformats.org/officeDocument/2006/math">
                    <m:r>
                      <a:rPr lang="en-US" altLang="ja-JP" sz="2200" b="0" i="1" smtClean="0">
                        <a:solidFill>
                          <a:prstClr val="black"/>
                        </a:solidFill>
                        <a:latin typeface="Cambria Math" panose="02040503050406030204" pitchFamily="18" charset="0"/>
                        <a:cs typeface="Arial" panose="020B0604020202020204" pitchFamily="34" charset="0"/>
                      </a:rPr>
                      <m:t>5</m:t>
                    </m:r>
                  </m:oMath>
                </a14:m>
                <a:r>
                  <a:rPr lang="ja-JP" altLang="en-US" sz="2200" dirty="0">
                    <a:solidFill>
                      <a:prstClr val="black"/>
                    </a:solidFill>
                    <a:latin typeface="Meiryo" panose="020B0604030504040204" pitchFamily="34" charset="-128"/>
                    <a:ea typeface="Meiryo" panose="020B0604030504040204" pitchFamily="34" charset="-128"/>
                    <a:cs typeface="Arial" panose="020B0604020202020204" pitchFamily="34" charset="0"/>
                  </a:rPr>
                  <a:t>段階評価を</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含むデータ．</a:t>
                </a:r>
                <a:endPar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a:p>
                <a:pPr marL="0" indent="0" algn="just">
                  <a:buNone/>
                </a:pP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 </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以下の</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2</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種類の前処理を加え，</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FF000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と</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400" dirty="0">
                    <a:solidFill>
                      <a:srgbClr val="0070C0"/>
                    </a:solidFill>
                    <a:latin typeface="Meiryo" panose="020B0604030504040204" pitchFamily="34" charset="-128"/>
                    <a:ea typeface="Meiryo" panose="020B0604030504040204" pitchFamily="34" charset="-128"/>
                    <a:cs typeface="Arial" panose="020B0604020202020204" pitchFamily="34" charset="0"/>
                  </a:rPr>
                  <a:t>ML</a:t>
                </a:r>
                <a:r>
                  <a:rPr lang="ja-JP" altLang="en-US" sz="2400">
                    <a:solidFill>
                      <a:srgbClr val="0070C0"/>
                    </a:solidFill>
                    <a:latin typeface="Meiryo" panose="020B0604030504040204" pitchFamily="34" charset="-128"/>
                    <a:ea typeface="Meiryo" panose="020B0604030504040204" pitchFamily="34" charset="-128"/>
                    <a:cs typeface="Arial" panose="020B0604020202020204" pitchFamily="34" charset="0"/>
                  </a:rPr>
                  <a:t>データセット</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を作成し，各々の約</a:t>
                </a:r>
                <a:r>
                  <a:rPr lang="en-US"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rPr>
                  <a:t>10</a:t>
                </a:r>
                <a:r>
                  <a:rPr lang="ja-JP" altLang="en-US" sz="2200">
                    <a:solidFill>
                      <a:prstClr val="black"/>
                    </a:solidFill>
                    <a:latin typeface="Meiryo" panose="020B0604030504040204" pitchFamily="34" charset="-128"/>
                    <a:ea typeface="Meiryo" panose="020B0604030504040204" pitchFamily="34" charset="-128"/>
                    <a:cs typeface="Arial" panose="020B0604020202020204" pitchFamily="34" charset="0"/>
                  </a:rPr>
                  <a:t>％をテストデータとして未評価値に変換．</a:t>
                </a:r>
                <a:endParaRPr lang="en" altLang="ja-JP" sz="2200" dirty="0">
                  <a:solidFill>
                    <a:prstClr val="black"/>
                  </a:solidFill>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3" name="コンテンツ プレースホルダー 2">
                <a:extLst>
                  <a:ext uri="{FF2B5EF4-FFF2-40B4-BE49-F238E27FC236}">
                    <a16:creationId xmlns:a16="http://schemas.microsoft.com/office/drawing/2014/main" id="{0A96AFBA-5929-C64A-BF37-76F657C0049A}"/>
                  </a:ext>
                </a:extLst>
              </p:cNvPr>
              <p:cNvSpPr>
                <a:spLocks noGrp="1" noRot="1" noChangeAspect="1" noMove="1" noResize="1" noEditPoints="1" noAdjustHandles="1" noChangeArrowheads="1" noChangeShapeType="1" noTextEdit="1"/>
              </p:cNvSpPr>
              <p:nvPr>
                <p:ph idx="1"/>
              </p:nvPr>
            </p:nvSpPr>
            <p:spPr>
              <a:xfrm>
                <a:off x="101598" y="1390729"/>
                <a:ext cx="11988800" cy="1180407"/>
              </a:xfrm>
              <a:blipFill>
                <a:blip r:embed="rId3"/>
                <a:stretch>
                  <a:fillRect l="-847" t="-5319" r="-847" b="-12766"/>
                </a:stretch>
              </a:blipFill>
            </p:spPr>
            <p:txBody>
              <a:bodyPr/>
              <a:lstStyle/>
              <a:p>
                <a:r>
                  <a:rPr lang="ja-JP" altLang="en-US">
                    <a:noFill/>
                  </a:rPr>
                  <a:t> </a:t>
                </a:r>
              </a:p>
            </p:txBody>
          </p:sp>
        </mc:Fallback>
      </mc:AlternateContent>
      <p:sp>
        <p:nvSpPr>
          <p:cNvPr id="36" name="スライド番号プレースホルダー 35">
            <a:extLst>
              <a:ext uri="{FF2B5EF4-FFF2-40B4-BE49-F238E27FC236}">
                <a16:creationId xmlns:a16="http://schemas.microsoft.com/office/drawing/2014/main" id="{428A7CCC-E86E-8D4D-9DC7-52FA02FD7063}"/>
              </a:ext>
            </a:extLst>
          </p:cNvPr>
          <p:cNvSpPr>
            <a:spLocks noGrp="1"/>
          </p:cNvSpPr>
          <p:nvPr>
            <p:ph type="sldNum" sz="quarter" idx="12"/>
          </p:nvPr>
        </p:nvSpPr>
        <p:spPr>
          <a:xfrm>
            <a:off x="9448800" y="6470299"/>
            <a:ext cx="2743200" cy="365125"/>
          </a:xfrm>
        </p:spPr>
        <p:txBody>
          <a:bodyPr/>
          <a:lstStyle/>
          <a:p>
            <a:fld id="{78AECBA7-237D-9E43-83D3-4A5C497A0C00}" type="slidenum">
              <a:rPr kumimoji="1" lang="ja-JP" altLang="en-US" smtClean="0">
                <a:latin typeface="Meiryo" panose="020B0604030504040204" pitchFamily="34" charset="-128"/>
                <a:ea typeface="Meiryo" panose="020B0604030504040204" pitchFamily="34" charset="-128"/>
                <a:cs typeface="Arial" panose="020B0604020202020204" pitchFamily="34" charset="0"/>
              </a:rPr>
              <a:t>24</a:t>
            </a:fld>
            <a:endParaRPr kumimoji="1" lang="ja-JP" altLang="en-US"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3350813592"/>
                  </p:ext>
                </p:extLst>
              </p:nvPr>
            </p:nvGraphicFramePr>
            <p:xfrm>
              <a:off x="135206" y="3084193"/>
              <a:ext cx="11686450" cy="3568391"/>
            </p:xfrm>
            <a:graphic>
              <a:graphicData uri="http://schemas.openxmlformats.org/drawingml/2006/table">
                <a:tbl>
                  <a:tblPr firstRow="1" bandRow="1">
                    <a:tableStyleId>{5C22544A-7EE6-4342-B048-85BDC9FD1C3A}</a:tableStyleId>
                  </a:tblPr>
                  <a:tblGrid>
                    <a:gridCol w="1863009">
                      <a:extLst>
                        <a:ext uri="{9D8B030D-6E8A-4147-A177-3AD203B41FA5}">
                          <a16:colId xmlns:a16="http://schemas.microsoft.com/office/drawing/2014/main" val="3786877352"/>
                        </a:ext>
                      </a:extLst>
                    </a:gridCol>
                    <a:gridCol w="5062945">
                      <a:extLst>
                        <a:ext uri="{9D8B030D-6E8A-4147-A177-3AD203B41FA5}">
                          <a16:colId xmlns:a16="http://schemas.microsoft.com/office/drawing/2014/main" val="2470306429"/>
                        </a:ext>
                      </a:extLst>
                    </a:gridCol>
                    <a:gridCol w="4760496">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988695">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2000">
                              <a:latin typeface="Meiryo" panose="020B0604030504040204" pitchFamily="34" charset="-128"/>
                              <a:ea typeface="Meiryo" panose="020B0604030504040204" pitchFamily="34" charset="-128"/>
                              <a:cs typeface="Arial" panose="020B0604020202020204" pitchFamily="34" charset="0"/>
                            </a:rPr>
                            <a:t>ユーザー</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𝑖</m:t>
                              </m:r>
                            </m:oMath>
                          </a14:m>
                          <a:r>
                            <a:rPr lang="ja-JP" altLang="en-US" sz="2000">
                              <a:latin typeface="Meiryo" panose="020B0604030504040204" pitchFamily="34" charset="-128"/>
                              <a:ea typeface="Meiryo" panose="020B0604030504040204" pitchFamily="34" charset="-128"/>
                              <a:cs typeface="Arial" panose="020B0604020202020204" pitchFamily="34" charset="0"/>
                            </a:rPr>
                            <a:t>の映画</a:t>
                          </a:r>
                          <a14:m>
                            <m:oMath xmlns:m="http://schemas.openxmlformats.org/officeDocument/2006/math">
                              <m:r>
                                <a:rPr lang="en-US" altLang="ja-JP" sz="2000" b="0" i="1" smtClean="0">
                                  <a:latin typeface="Cambria Math" panose="02040503050406030204" pitchFamily="18" charset="0"/>
                                  <a:cs typeface="Arial" panose="020B0604020202020204" pitchFamily="34" charset="0"/>
                                </a:rPr>
                                <m:t>𝑗</m:t>
                              </m:r>
                            </m:oMath>
                          </a14:m>
                          <a:r>
                            <a:rPr lang="ja-JP" altLang="en-US" sz="2000">
                              <a:latin typeface="Meiryo" panose="020B0604030504040204" pitchFamily="34" charset="-128"/>
                              <a:ea typeface="Meiryo" panose="020B0604030504040204" pitchFamily="34" charset="-128"/>
                              <a:cs typeface="Arial" panose="020B0604020202020204" pitchFamily="34" charset="0"/>
                            </a:rPr>
                            <a:t>に対する評価が</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r>
                            <a:rPr lang="en-US" altLang="ja-JP" sz="2000" b="1" dirty="0">
                              <a:latin typeface="Meiryo" panose="020B0604030504040204" pitchFamily="34" charset="-128"/>
                              <a:ea typeface="Meiryo" panose="020B0604030504040204" pitchFamily="34" charset="-128"/>
                              <a:cs typeface="Arial" panose="020B0604020202020204" pitchFamily="34" charset="0"/>
                            </a:rPr>
                            <a:t>4</a:t>
                          </a:r>
                          <a:r>
                            <a:rPr lang="ja-JP" altLang="en-US" sz="2000" b="1">
                              <a:latin typeface="Meiryo" panose="020B0604030504040204" pitchFamily="34" charset="-128"/>
                              <a:ea typeface="Meiryo" panose="020B0604030504040204" pitchFamily="34" charset="-128"/>
                              <a:cs typeface="Arial" panose="020B0604020202020204" pitchFamily="34" charset="0"/>
                            </a:rPr>
                            <a:t>以上の場合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0" smtClean="0">
                                  <a:solidFill>
                                    <a:prstClr val="black"/>
                                  </a:solidFill>
                                  <a:latin typeface="Cambria Math" panose="02040503050406030204" pitchFamily="18" charset="0"/>
                                </a:rPr>
                                <m:t>=</m:t>
                              </m:r>
                              <m:r>
                                <a:rPr lang="en-US" altLang="ja-JP" sz="2000" b="1" i="0" smtClean="0">
                                  <a:solidFill>
                                    <a:prstClr val="black"/>
                                  </a:solidFill>
                                  <a:latin typeface="Cambria Math" panose="02040503050406030204" pitchFamily="18" charset="0"/>
                                </a:rPr>
                                <m:t>𝟏</m:t>
                              </m:r>
                            </m:oMath>
                          </a14:m>
                          <a:r>
                            <a:rPr lang="en" altLang="ja-JP" sz="2000" dirty="0">
                              <a:latin typeface="Meiryo" panose="020B0604030504040204" pitchFamily="34" charset="-128"/>
                              <a:ea typeface="Meiryo" panose="020B0604030504040204" pitchFamily="34" charset="-128"/>
                              <a:cs typeface="Arial" panose="020B0604020202020204" pitchFamily="34" charset="0"/>
                            </a:rPr>
                            <a:t>,</a:t>
                          </a:r>
                        </a:p>
                        <a:p>
                          <a14:m>
                            <m:oMath xmlns:m="http://schemas.openxmlformats.org/officeDocument/2006/math">
                              <m:r>
                                <a:rPr lang="en-US" altLang="ja-JP" sz="2000" b="1" i="1" smtClean="0">
                                  <a:latin typeface="Cambria Math" panose="02040503050406030204" pitchFamily="18" charset="0"/>
                                  <a:cs typeface="Arial" panose="020B0604020202020204" pitchFamily="34" charset="0"/>
                                </a:rPr>
                                <m:t>𝟑</m:t>
                              </m:r>
                            </m:oMath>
                          </a14:m>
                          <a:r>
                            <a:rPr lang="ja-JP" altLang="en-US" sz="2000" b="1">
                              <a:latin typeface="Meiryo" panose="020B0604030504040204" pitchFamily="34" charset="-128"/>
                              <a:ea typeface="Meiryo" panose="020B0604030504040204" pitchFamily="34" charset="-128"/>
                              <a:cs typeface="Arial" panose="020B0604020202020204" pitchFamily="34" charset="0"/>
                            </a:rPr>
                            <a:t>以下の場合</a:t>
                          </a:r>
                          <a:r>
                            <a:rPr lang="en" altLang="ja-JP" sz="2000" b="1"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sSub>
                                <m:sSubPr>
                                  <m:ctrlPr>
                                    <a:rPr lang="en-US" altLang="ja-JP" sz="2000" b="1" i="1">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oMath>
                          </a14:m>
                          <a:r>
                            <a:rPr kumimoji="1" lang="ja-JP" altLang="en-US"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1" lang="en-US" altLang="ja-JP" sz="2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 xmlns:m="http://schemas.openxmlformats.org/officeDocument/2006/math">
                              <m:sSub>
                                <m:sSubPr>
                                  <m:ctrlPr>
                                    <a:rPr lang="en-US" altLang="ja-JP" sz="2000" b="1" i="1" smtClean="0">
                                      <a:solidFill>
                                        <a:prstClr val="black"/>
                                      </a:solidFill>
                                      <a:latin typeface="Cambria Math" panose="02040503050406030204" pitchFamily="18" charset="0"/>
                                    </a:rPr>
                                  </m:ctrlPr>
                                </m:sSubPr>
                                <m:e>
                                  <m:r>
                                    <a:rPr lang="en-US" altLang="ja-JP" sz="2000" b="1" i="1">
                                      <a:solidFill>
                                        <a:prstClr val="black"/>
                                      </a:solidFill>
                                      <a:latin typeface="Cambria Math" panose="02040503050406030204" pitchFamily="18" charset="0"/>
                                    </a:rPr>
                                    <m:t>𝒓</m:t>
                                  </m:r>
                                </m:e>
                                <m:sub>
                                  <m:r>
                                    <a:rPr lang="en-US" altLang="ja-JP" sz="2000" b="1" i="1">
                                      <a:solidFill>
                                        <a:prstClr val="black"/>
                                      </a:solidFill>
                                      <a:latin typeface="Cambria Math" panose="02040503050406030204" pitchFamily="18" charset="0"/>
                                    </a:rPr>
                                    <m:t>𝒊𝒋</m:t>
                                  </m:r>
                                </m:sub>
                              </m:sSub>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𝟎</m:t>
                              </m:r>
                              <m:r>
                                <a:rPr lang="en-US" altLang="ja-JP" sz="2000" b="1" i="1">
                                  <a:solidFill>
                                    <a:prstClr val="black"/>
                                  </a:solidFill>
                                  <a:latin typeface="Cambria Math" panose="02040503050406030204" pitchFamily="18" charset="0"/>
                                </a:rPr>
                                <m:t>.</m:t>
                              </m:r>
                              <m:r>
                                <a:rPr lang="en-US" altLang="ja-JP" sz="2000" b="1" i="1">
                                  <a:solidFill>
                                    <a:prstClr val="black"/>
                                  </a:solidFill>
                                  <a:latin typeface="Cambria Math" panose="02040503050406030204" pitchFamily="18" charset="0"/>
                                </a:rPr>
                                <m:t>𝟓</m:t>
                              </m:r>
                            </m:oMath>
                          </a14:m>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に変換．</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Choice>
        <mc:Fallback>
          <p:graphicFrame>
            <p:nvGraphicFramePr>
              <p:cNvPr id="4" name="表 3">
                <a:extLst>
                  <a:ext uri="{FF2B5EF4-FFF2-40B4-BE49-F238E27FC236}">
                    <a16:creationId xmlns:a16="http://schemas.microsoft.com/office/drawing/2014/main" id="{E78D7D27-254D-EBCE-1CB2-33E61600908C}"/>
                  </a:ext>
                </a:extLst>
              </p:cNvPr>
              <p:cNvGraphicFramePr>
                <a:graphicFrameLocks noGrp="1"/>
              </p:cNvGraphicFramePr>
              <p:nvPr>
                <p:extLst>
                  <p:ext uri="{D42A27DB-BD31-4B8C-83A1-F6EECF244321}">
                    <p14:modId xmlns:p14="http://schemas.microsoft.com/office/powerpoint/2010/main" val="3350813592"/>
                  </p:ext>
                </p:extLst>
              </p:nvPr>
            </p:nvGraphicFramePr>
            <p:xfrm>
              <a:off x="135206" y="3084193"/>
              <a:ext cx="11686450" cy="3568391"/>
            </p:xfrm>
            <a:graphic>
              <a:graphicData uri="http://schemas.openxmlformats.org/drawingml/2006/table">
                <a:tbl>
                  <a:tblPr firstRow="1" bandRow="1">
                    <a:tableStyleId>{5C22544A-7EE6-4342-B048-85BDC9FD1C3A}</a:tableStyleId>
                  </a:tblPr>
                  <a:tblGrid>
                    <a:gridCol w="1863009">
                      <a:extLst>
                        <a:ext uri="{9D8B030D-6E8A-4147-A177-3AD203B41FA5}">
                          <a16:colId xmlns:a16="http://schemas.microsoft.com/office/drawing/2014/main" val="3786877352"/>
                        </a:ext>
                      </a:extLst>
                    </a:gridCol>
                    <a:gridCol w="5062945">
                      <a:extLst>
                        <a:ext uri="{9D8B030D-6E8A-4147-A177-3AD203B41FA5}">
                          <a16:colId xmlns:a16="http://schemas.microsoft.com/office/drawing/2014/main" val="2470306429"/>
                        </a:ext>
                      </a:extLst>
                    </a:gridCol>
                    <a:gridCol w="4760496">
                      <a:extLst>
                        <a:ext uri="{9D8B030D-6E8A-4147-A177-3AD203B41FA5}">
                          <a16:colId xmlns:a16="http://schemas.microsoft.com/office/drawing/2014/main" val="1945950261"/>
                        </a:ext>
                      </a:extLst>
                    </a:gridCol>
                  </a:tblGrid>
                  <a:tr h="687465">
                    <a:tc>
                      <a:txBody>
                        <a:bodyPr/>
                        <a:lstStyle/>
                        <a:p>
                          <a:pPr algn="ct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FF0000"/>
                              </a:solidFill>
                              <a:latin typeface="Meiryo" panose="020B0604030504040204" pitchFamily="34" charset="-128"/>
                              <a:ea typeface="Meiryo" panose="020B0604030504040204" pitchFamily="34" charset="-128"/>
                            </a:rPr>
                            <a:t>ニ値化を行った</a:t>
                          </a:r>
                          <a:r>
                            <a:rPr kumimoji="1" lang="en-US" altLang="ja-JP" sz="2000" dirty="0">
                              <a:solidFill>
                                <a:srgbClr val="FF0000"/>
                              </a:solidFill>
                              <a:latin typeface="Meiryo" panose="020B0604030504040204" pitchFamily="34" charset="-128"/>
                              <a:ea typeface="Meiryo" panose="020B0604030504040204" pitchFamily="34" charset="-128"/>
                            </a:rPr>
                            <a:t>ML</a:t>
                          </a:r>
                          <a:endParaRPr kumimoji="1" lang="ja-JP" altLang="en-US" sz="2000">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solidFill>
                                <a:srgbClr val="0070C0"/>
                              </a:solidFill>
                              <a:latin typeface="Meiryo" panose="020B0604030504040204" pitchFamily="34" charset="-128"/>
                              <a:ea typeface="Meiryo" panose="020B0604030504040204" pitchFamily="34" charset="-128"/>
                            </a:rPr>
                            <a:t>ニ値化を行わない</a:t>
                          </a:r>
                          <a:r>
                            <a:rPr kumimoji="1" lang="en-US" altLang="ja-JP" sz="2000" dirty="0">
                              <a:solidFill>
                                <a:srgbClr val="0070C0"/>
                              </a:solidFill>
                              <a:latin typeface="Meiryo" panose="020B0604030504040204" pitchFamily="34" charset="-128"/>
                              <a:ea typeface="Meiryo" panose="020B0604030504040204" pitchFamily="34" charset="-128"/>
                            </a:rPr>
                            <a:t>ML</a:t>
                          </a:r>
                          <a:endParaRPr kumimoji="1" lang="ja-JP" altLang="en-US" sz="2000">
                            <a:solidFill>
                              <a:srgbClr val="0070C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021793"/>
                      </a:ext>
                    </a:extLst>
                  </a:tr>
                  <a:tr h="1129963">
                    <a:tc>
                      <a:txBody>
                        <a:bodyPr/>
                        <a:lstStyle/>
                        <a:p>
                          <a:pPr algn="l"/>
                          <a:r>
                            <a:rPr kumimoji="1" lang="ja-JP" altLang="en-US" sz="2000">
                              <a:latin typeface="Meiryo" panose="020B0604030504040204" pitchFamily="34" charset="-128"/>
                              <a:ea typeface="Meiryo" panose="020B0604030504040204" pitchFamily="34" charset="-128"/>
                            </a:rPr>
                            <a:t>データの抽出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以上の映画を評価した</a:t>
                          </a:r>
                          <a:r>
                            <a:rPr kumimoji="1" lang="en-US" altLang="ja-JP" sz="2000" dirty="0">
                              <a:latin typeface="Meiryo" panose="020B0604030504040204" pitchFamily="34" charset="-128"/>
                              <a:ea typeface="Meiryo" panose="020B0604030504040204" pitchFamily="34" charset="-128"/>
                            </a:rPr>
                            <a:t>690</a:t>
                          </a:r>
                          <a:r>
                            <a:rPr kumimoji="1" lang="ja-JP" altLang="en-US" sz="2000">
                              <a:latin typeface="Meiryo" panose="020B0604030504040204" pitchFamily="34" charset="-128"/>
                              <a:ea typeface="Meiryo" panose="020B0604030504040204" pitchFamily="34" charset="-128"/>
                            </a:rPr>
                            <a:t>ユーザーと，</a:t>
                          </a:r>
                          <a:endParaRPr kumimoji="1" lang="en-US" altLang="ja-JP" sz="2000" dirty="0">
                            <a:latin typeface="Meiryo" panose="020B0604030504040204" pitchFamily="34" charset="-128"/>
                            <a:ea typeface="Meiryo" panose="020B0604030504040204" pitchFamily="34" charset="-128"/>
                          </a:endParaRPr>
                        </a:p>
                        <a:p>
                          <a:r>
                            <a:rPr kumimoji="1" lang="en-US" altLang="ja-JP" sz="2000" dirty="0">
                              <a:latin typeface="Meiryo" panose="020B0604030504040204" pitchFamily="34" charset="-128"/>
                              <a:ea typeface="Meiryo" panose="020B0604030504040204" pitchFamily="34" charset="-128"/>
                            </a:rPr>
                            <a:t>50</a:t>
                          </a:r>
                          <a:r>
                            <a:rPr kumimoji="1" lang="ja-JP" altLang="en-US" sz="2000">
                              <a:latin typeface="Meiryo" panose="020B0604030504040204" pitchFamily="34" charset="-128"/>
                              <a:ea typeface="Meiryo" panose="020B0604030504040204" pitchFamily="34" charset="-128"/>
                            </a:rPr>
                            <a:t>以上のユーザーに評価された</a:t>
                          </a:r>
                          <a:r>
                            <a:rPr kumimoji="1" lang="en-US" altLang="ja-JP" sz="2000" dirty="0">
                              <a:latin typeface="Meiryo" panose="020B0604030504040204" pitchFamily="34" charset="-128"/>
                              <a:ea typeface="Meiryo" panose="020B0604030504040204" pitchFamily="34" charset="-128"/>
                            </a:rPr>
                            <a:t>30</a:t>
                          </a:r>
                          <a:r>
                            <a:rPr kumimoji="1" lang="ja-JP" altLang="en-US" sz="2000">
                              <a:latin typeface="Meiryo" panose="020B0604030504040204" pitchFamily="34" charset="-128"/>
                              <a:ea typeface="Meiryo" panose="020B0604030504040204" pitchFamily="34" charset="-128"/>
                            </a:rPr>
                            <a:t>種類の映画を抽出．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solidFill>
                                <a:schemeClr val="tx1"/>
                              </a:solidFill>
                              <a:latin typeface="Meiryo" panose="020B0604030504040204" pitchFamily="34" charset="-128"/>
                              <a:ea typeface="Meiryo" panose="020B0604030504040204" pitchFamily="34" charset="-128"/>
                            </a:rPr>
                            <a:t>データの抽出は行わない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127650"/>
                      </a:ext>
                    </a:extLst>
                  </a:tr>
                  <a:tr h="1063498">
                    <a:tc>
                      <a:txBody>
                        <a:bodyPr/>
                        <a:lstStyle/>
                        <a:p>
                          <a:r>
                            <a:rPr kumimoji="1" lang="ja-JP" altLang="en-US" sz="2000">
                              <a:latin typeface="Meiryo" panose="020B0604030504040204" pitchFamily="34" charset="-128"/>
                              <a:ea typeface="Meiryo" panose="020B0604030504040204" pitchFamily="34" charset="-128"/>
                            </a:rPr>
                            <a:t>ニ値化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42" t="-172619" r="-94486" b="-66667"/>
                          </a:stretch>
                        </a:blipFill>
                      </a:tcPr>
                    </a:tc>
                    <a:tc>
                      <a:txBody>
                        <a:bodyPr/>
                        <a:lstStyle/>
                        <a:p>
                          <a:r>
                            <a:rPr kumimoji="1" lang="ja-JP" altLang="en-US" sz="2000">
                              <a:latin typeface="Meiryo" panose="020B0604030504040204" pitchFamily="34" charset="-128"/>
                              <a:ea typeface="Meiryo" panose="020B0604030504040204" pitchFamily="34" charset="-128"/>
                            </a:rPr>
                            <a:t>元の</a:t>
                          </a:r>
                          <a:r>
                            <a:rPr kumimoji="1" lang="en-US" altLang="ja-JP" sz="2000" dirty="0">
                              <a:latin typeface="Meiryo" panose="020B0604030504040204" pitchFamily="34" charset="-128"/>
                              <a:ea typeface="Meiryo" panose="020B0604030504040204" pitchFamily="34" charset="-128"/>
                            </a:rPr>
                            <a:t>5</a:t>
                          </a:r>
                          <a:r>
                            <a:rPr kumimoji="1" lang="ja-JP" altLang="en-US" sz="2000">
                              <a:latin typeface="Meiryo" panose="020B0604030504040204" pitchFamily="34" charset="-128"/>
                              <a:ea typeface="Meiryo" panose="020B0604030504040204" pitchFamily="34" charset="-128"/>
                            </a:rPr>
                            <a:t>段階評価のまま使用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606675"/>
                      </a:ext>
                    </a:extLst>
                  </a:tr>
                  <a:tr h="687465">
                    <a:tc>
                      <a:txBody>
                        <a:bodyPr/>
                        <a:lstStyle/>
                        <a:p>
                          <a:r>
                            <a:rPr kumimoji="1" lang="ja-JP" altLang="en-US" sz="2000">
                              <a:latin typeface="Meiryo" panose="020B0604030504040204" pitchFamily="34" charset="-128"/>
                              <a:ea typeface="Meiryo" panose="020B0604030504040204" pitchFamily="34" charset="-128"/>
                            </a:rPr>
                            <a:t>未評価値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42" t="-424074" r="-94486" b="-370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kern="1200">
                              <a:solidFill>
                                <a:schemeClr val="dk1"/>
                              </a:solidFill>
                              <a:effectLst/>
                              <a:latin typeface="Meiryo" panose="020B0604030504040204" pitchFamily="34" charset="-128"/>
                              <a:ea typeface="Meiryo" panose="020B0604030504040204" pitchFamily="34" charset="-128"/>
                              <a:cs typeface="+mn-cs"/>
                            </a:rPr>
                            <a:t>各ユーザーの</a:t>
                          </a:r>
                          <a:r>
                            <a:rPr kumimoji="1" lang="ja-JP" altLang="en-US" sz="2000" b="1" kern="1200">
                              <a:solidFill>
                                <a:schemeClr val="dk1"/>
                              </a:solidFill>
                              <a:effectLst/>
                              <a:latin typeface="Meiryo" panose="020B0604030504040204" pitchFamily="34" charset="-128"/>
                              <a:ea typeface="Meiryo" panose="020B0604030504040204" pitchFamily="34" charset="-128"/>
                              <a:cs typeface="+mn-cs"/>
                            </a:rPr>
                            <a:t>平均評価値</a:t>
                          </a:r>
                          <a:r>
                            <a:rPr kumimoji="1" lang="ja-JP" altLang="en-US" sz="2000" kern="1200">
                              <a:solidFill>
                                <a:schemeClr val="dk1"/>
                              </a:solidFill>
                              <a:effectLst/>
                              <a:latin typeface="Meiryo" panose="020B0604030504040204" pitchFamily="34" charset="-128"/>
                              <a:ea typeface="Meiryo" panose="020B0604030504040204" pitchFamily="34" charset="-128"/>
                              <a:cs typeface="+mn-cs"/>
                            </a:rPr>
                            <a:t>で補完</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6163"/>
                      </a:ext>
                    </a:extLst>
                  </a:tr>
                </a:tbl>
              </a:graphicData>
            </a:graphic>
          </p:graphicFrame>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62DFFA1C-9ABD-0FB9-E6F8-FA373344B399}"/>
                  </a:ext>
                </a:extLst>
              </p:cNvPr>
              <p:cNvSpPr txBox="1"/>
              <p:nvPr/>
            </p:nvSpPr>
            <p:spPr>
              <a:xfrm>
                <a:off x="101598" y="2561999"/>
                <a:ext cx="3028906" cy="522194"/>
              </a:xfrm>
              <a:prstGeom prst="rect">
                <a:avLst/>
              </a:prstGeom>
              <a:noFill/>
            </p:spPr>
            <p:txBody>
              <a:bodyPr wrap="none" rtlCol="0">
                <a:spAutoFit/>
              </a:bodyPr>
              <a:lstStyle/>
              <a:p>
                <a:r>
                  <a:rPr lang="ja-JP" altLang="en-US" sz="2400" b="1">
                    <a:solidFill>
                      <a:prstClr val="black"/>
                    </a:solidFill>
                    <a:latin typeface="Meiryo" panose="020B0604030504040204" pitchFamily="34" charset="-128"/>
                    <a:ea typeface="Meiryo" panose="020B0604030504040204" pitchFamily="34" charset="-128"/>
                    <a:cs typeface="Arial" panose="020B0604020202020204" pitchFamily="34" charset="0"/>
                  </a:rPr>
                  <a:t>データ</a:t>
                </a:r>
                <a:r>
                  <a:rPr lang="ja-JP" altLang="en-US" sz="2400" b="1" dirty="0">
                    <a:solidFill>
                      <a:prstClr val="black"/>
                    </a:solidFill>
                    <a:latin typeface="Meiryo" panose="020B0604030504040204" pitchFamily="34" charset="-128"/>
                    <a:ea typeface="Meiryo" panose="020B0604030504040204" pitchFamily="34" charset="-128"/>
                    <a:cs typeface="Arial" panose="020B0604020202020204" pitchFamily="34" charset="0"/>
                  </a:rPr>
                  <a:t>行列 </a:t>
                </a:r>
                <a14:m>
                  <m:oMath xmlns:m="http://schemas.openxmlformats.org/officeDocument/2006/math">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𝑹</m:t>
                    </m:r>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m:t>
                    </m:r>
                    <m:d>
                      <m:dPr>
                        <m:begChr m:val="{"/>
                        <m:endChr m:val="}"/>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dPr>
                      <m:e>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𝒓</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𝒊𝒋</m:t>
                            </m:r>
                          </m:sub>
                        </m:sSub>
                      </m:e>
                    </m:d>
                  </m:oMath>
                </a14:m>
                <a:endParaRPr kumimoji="1" lang="ja-JP" altLang="en-US" sz="2400"/>
              </a:p>
            </p:txBody>
          </p:sp>
        </mc:Choice>
        <mc:Fallback>
          <p:sp>
            <p:nvSpPr>
              <p:cNvPr id="16" name="テキスト ボックス 15">
                <a:extLst>
                  <a:ext uri="{FF2B5EF4-FFF2-40B4-BE49-F238E27FC236}">
                    <a16:creationId xmlns:a16="http://schemas.microsoft.com/office/drawing/2014/main" id="{62DFFA1C-9ABD-0FB9-E6F8-FA373344B399}"/>
                  </a:ext>
                </a:extLst>
              </p:cNvPr>
              <p:cNvSpPr txBox="1">
                <a:spLocks noRot="1" noChangeAspect="1" noMove="1" noResize="1" noEditPoints="1" noAdjustHandles="1" noChangeArrowheads="1" noChangeShapeType="1" noTextEdit="1"/>
              </p:cNvSpPr>
              <p:nvPr/>
            </p:nvSpPr>
            <p:spPr>
              <a:xfrm>
                <a:off x="101598" y="2561999"/>
                <a:ext cx="3028906" cy="522194"/>
              </a:xfrm>
              <a:prstGeom prst="rect">
                <a:avLst/>
              </a:prstGeom>
              <a:blipFill>
                <a:blip r:embed="rId5"/>
                <a:stretch>
                  <a:fillRect l="-3347" b="-238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4363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RCCMM-CF,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ニ値化を行った</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25</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伴い，全ての手法において</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RCCMM-CF</a:t>
            </a:r>
            <a:r>
              <a:rPr lang="en-US" altLang="ja-JP" b="1" dirty="0">
                <a:latin typeface="Meiryo" panose="020B0604030504040204" pitchFamily="34" charset="-128"/>
                <a:ea typeface="Meiryo" panose="020B0604030504040204" pitchFamily="34" charset="-128"/>
              </a:rPr>
              <a:t>, </a:t>
            </a:r>
            <a:r>
              <a:rPr lang="en-US" altLang="ja-JP" b="1" dirty="0">
                <a:solidFill>
                  <a:srgbClr val="00B050"/>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chemeClr val="accent2"/>
                    </a:solidFill>
                    <a:latin typeface="Meiryo" panose="020B0604030504040204" pitchFamily="34" charset="-128"/>
                    <a:ea typeface="Meiryo" panose="020B0604030504040204" pitchFamily="34" charset="-128"/>
                  </a:rPr>
                  <a:t>RCCMM-CF</a:t>
                </a:r>
                <a:r>
                  <a:rPr lang="ja-JP" altLang="en-US" sz="2400" dirty="0">
                    <a:latin typeface="Meiryo" panose="020B0604030504040204" pitchFamily="34" charset="-128"/>
                    <a:ea typeface="Meiryo" panose="020B0604030504040204" pitchFamily="34" charset="-128"/>
                  </a:rPr>
                  <a:t>はオーバーラップ度合いを調節するパラメータ</a:t>
                </a:r>
                <a14:m>
                  <m:oMath xmlns:m="http://schemas.openxmlformats.org/officeDocument/2006/math">
                    <m:r>
                      <a:rPr lang="ja-JP" altLang="en-US" sz="2400" i="1">
                        <a:latin typeface="Cambria Math" panose="02040503050406030204" pitchFamily="18" charset="0"/>
                      </a:rPr>
                      <m:t>𝛼</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𝛽</m:t>
                    </m:r>
                  </m:oMath>
                </a14:m>
                <a:r>
                  <a:rPr lang="ja-JP" altLang="en-US" sz="2400" dirty="0">
                    <a:latin typeface="Meiryo" panose="020B0604030504040204" pitchFamily="34" charset="-128"/>
                    <a:ea typeface="Meiryo" panose="020B0604030504040204" pitchFamily="34" charset="-128"/>
                  </a:rPr>
                  <a:t>を，</a:t>
                </a:r>
                <a:endParaRPr lang="en-US" altLang="ja-JP" sz="2400" dirty="0">
                  <a:latin typeface="Meiryo" panose="020B0604030504040204" pitchFamily="34" charset="-128"/>
                  <a:ea typeface="Meiryo" panose="020B0604030504040204" pitchFamily="34" charset="-128"/>
                </a:endParaRPr>
              </a:p>
              <a:p>
                <a:pPr marL="342000"/>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を種々変化させ，最大値を採用</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4"/>
                <a:stretch>
                  <a:fillRect l="-1563" t="-2494" r="-7254" b="-4988"/>
                </a:stretch>
              </a:blipFill>
            </p:spPr>
            <p:txBody>
              <a:bodyPr/>
              <a:lstStyle/>
              <a:p>
                <a:r>
                  <a:rPr lang="ja-JP" altLang="en-US">
                    <a:noFill/>
                  </a:rPr>
                  <a:t> </a:t>
                </a:r>
              </a:p>
            </p:txBody>
          </p:sp>
        </mc:Fallback>
      </mc:AlternateContent>
      <p:pic>
        <p:nvPicPr>
          <p:cNvPr id="4" name="図 3" descr="グラフ, 折れ線グラフ&#10;&#10;自動的に生成された説明">
            <a:extLst>
              <a:ext uri="{FF2B5EF4-FFF2-40B4-BE49-F238E27FC236}">
                <a16:creationId xmlns:a16="http://schemas.microsoft.com/office/drawing/2014/main" id="{90BBF6CE-4F1C-0D02-26ED-00FC531DBA21}"/>
              </a:ext>
            </a:extLst>
          </p:cNvPr>
          <p:cNvPicPr>
            <a:picLocks noChangeAspect="1"/>
          </p:cNvPicPr>
          <p:nvPr/>
        </p:nvPicPr>
        <p:blipFill>
          <a:blip r:embed="rId5"/>
          <a:stretch>
            <a:fillRect/>
          </a:stretch>
        </p:blipFill>
        <p:spPr>
          <a:xfrm>
            <a:off x="60545" y="1197303"/>
            <a:ext cx="6228909" cy="4671682"/>
          </a:xfrm>
          <a:prstGeom prst="rect">
            <a:avLst/>
          </a:prstGeom>
        </p:spPr>
      </p:pic>
    </p:spTree>
    <p:extLst>
      <p:ext uri="{BB962C8B-B14F-4D97-AF65-F5344CB8AC3E}">
        <p14:creationId xmlns:p14="http://schemas.microsoft.com/office/powerpoint/2010/main" val="707892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RSCCMM-CF vs HCCMM-CF</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ja-JP" altLang="en-US" sz="3200">
                <a:solidFill>
                  <a:srgbClr val="FFFFFF"/>
                </a:solidFill>
                <a:latin typeface="Meiryo" panose="020B0604030504040204" pitchFamily="34" charset="-128"/>
                <a:ea typeface="Meiryo" panose="020B0604030504040204" pitchFamily="34" charset="-128"/>
                <a:cs typeface="Arial" panose="020B0604020202020204" pitchFamily="34" charset="0"/>
              </a:rPr>
              <a:t>ニ値化を行わない</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26</a:t>
            </a:fld>
            <a:endParaRPr kumimoji="1" lang="ja-JP" altLang="en-US" sz="16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D7CED72A-5CB8-5D40-A75C-11214C0C4254}"/>
              </a:ext>
            </a:extLst>
          </p:cNvPr>
          <p:cNvSpPr txBox="1"/>
          <p:nvPr/>
        </p:nvSpPr>
        <p:spPr>
          <a:xfrm>
            <a:off x="6297805" y="4092088"/>
            <a:ext cx="5663545" cy="2446824"/>
          </a:xfrm>
          <a:prstGeom prst="rect">
            <a:avLst/>
          </a:prstGeom>
          <a:noFill/>
        </p:spPr>
        <p:txBody>
          <a:bodyPr wrap="square" rtlCol="0">
            <a:spAutoFit/>
          </a:bodyPr>
          <a:lstStyle/>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クラスター数の増加に</a:t>
            </a:r>
            <a:r>
              <a:rPr lang="ja-JP" altLang="en-US" sz="2400">
                <a:latin typeface="Meiryo" panose="020B0604030504040204" pitchFamily="34" charset="-128"/>
                <a:ea typeface="Meiryo" panose="020B0604030504040204" pitchFamily="34" charset="-128"/>
                <a:cs typeface="Arial" panose="020B0604020202020204" pitchFamily="34" charset="0"/>
              </a:rPr>
              <a:t>伴い，提案法の</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err="1">
                <a:latin typeface="Meiryo" panose="020B0604030504040204" pitchFamily="34" charset="-128"/>
                <a:ea typeface="Meiryo" panose="020B0604030504040204" pitchFamily="34" charset="-128"/>
                <a:cs typeface="Arial" panose="020B0604020202020204" pitchFamily="34" charset="0"/>
              </a:rPr>
              <a:t>が向</a:t>
            </a:r>
            <a:r>
              <a:rPr lang="ja-JP" altLang="en-US" sz="2400" dirty="0">
                <a:latin typeface="Meiryo" panose="020B0604030504040204" pitchFamily="34" charset="-128"/>
                <a:ea typeface="Meiryo" panose="020B0604030504040204" pitchFamily="34" charset="-128"/>
                <a:cs typeface="Arial" panose="020B0604020202020204" pitchFamily="34" charset="0"/>
              </a:rPr>
              <a:t>上し，最大となったのちに低下していく．</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endParaRPr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lang="ja-JP" altLang="en-US" sz="2400" dirty="0">
                <a:latin typeface="Meiryo" panose="020B0604030504040204" pitchFamily="34" charset="-128"/>
                <a:ea typeface="Meiryo" panose="020B0604030504040204" pitchFamily="34" charset="-128"/>
                <a:cs typeface="Arial" panose="020B0604020202020204" pitchFamily="34" charset="0"/>
              </a:rPr>
              <a:t>いずれのクラスター数においても，提案法である</a:t>
            </a: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cs typeface="Arial" panose="020B0604020202020204" pitchFamily="34" charset="0"/>
              </a:rPr>
              <a:t>が高い</a:t>
            </a:r>
            <a:r>
              <a:rPr lang="en-US" altLang="ja-JP" sz="2400" dirty="0">
                <a:latin typeface="Meiryo" panose="020B0604030504040204" pitchFamily="34" charset="-128"/>
                <a:ea typeface="Meiryo" panose="020B0604030504040204" pitchFamily="34" charset="-128"/>
                <a:cs typeface="Arial" panose="020B0604020202020204" pitchFamily="34" charset="0"/>
              </a:rPr>
              <a:t>AUC</a:t>
            </a:r>
            <a:r>
              <a:rPr lang="ja-JP" altLang="en-US" sz="2400" dirty="0">
                <a:latin typeface="Meiryo" panose="020B0604030504040204" pitchFamily="34" charset="-128"/>
                <a:ea typeface="Meiryo" panose="020B0604030504040204" pitchFamily="34" charset="-128"/>
                <a:cs typeface="Arial" panose="020B0604020202020204" pitchFamily="34" charset="0"/>
              </a:rPr>
              <a:t>を達成</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8CD48CA-86E4-D95D-6C31-779E0015315C}"/>
              </a:ext>
            </a:extLst>
          </p:cNvPr>
          <p:cNvSpPr txBox="1"/>
          <p:nvPr/>
        </p:nvSpPr>
        <p:spPr>
          <a:xfrm>
            <a:off x="649756" y="5868985"/>
            <a:ext cx="5195653" cy="646331"/>
          </a:xfrm>
          <a:prstGeom prst="rect">
            <a:avLst/>
          </a:prstGeom>
          <a:noFill/>
        </p:spPr>
        <p:txBody>
          <a:bodyPr wrap="none" rtlCol="0">
            <a:spAutoFit/>
          </a:bodyPr>
          <a:lstStyle/>
          <a:p>
            <a:r>
              <a:rPr lang="ja-JP" altLang="en-US" dirty="0">
                <a:latin typeface="Meiryo" panose="020B0604030504040204" pitchFamily="34" charset="-128"/>
                <a:ea typeface="Meiryo" panose="020B0604030504040204" pitchFamily="34" charset="-128"/>
              </a:rPr>
              <a:t>図．クラスター数を変化させた</a:t>
            </a:r>
            <a:r>
              <a:rPr kumimoji="1" lang="ja-JP" altLang="en-US" dirty="0">
                <a:latin typeface="Meiryo" panose="020B0604030504040204" pitchFamily="34" charset="-128"/>
                <a:ea typeface="Meiryo" panose="020B0604030504040204" pitchFamily="34" charset="-128"/>
              </a:rPr>
              <a:t>時の</a:t>
            </a:r>
            <a:r>
              <a:rPr kumimoji="1" lang="en-US" altLang="ja-JP" dirty="0">
                <a:latin typeface="Meiryo" panose="020B0604030504040204" pitchFamily="34" charset="-128"/>
                <a:ea typeface="Meiryo" panose="020B0604030504040204" pitchFamily="34" charset="-128"/>
              </a:rPr>
              <a:t>AUC</a:t>
            </a:r>
            <a:r>
              <a:rPr kumimoji="1" lang="ja-JP" altLang="en-US" dirty="0">
                <a:latin typeface="Meiryo" panose="020B0604030504040204" pitchFamily="34" charset="-128"/>
                <a:ea typeface="Meiryo" panose="020B0604030504040204" pitchFamily="34" charset="-128"/>
              </a:rPr>
              <a:t>の変化</a:t>
            </a:r>
            <a:endParaRPr kumimoji="1" lang="en-US" altLang="ja-JP" dirty="0">
              <a:latin typeface="Meiryo" panose="020B0604030504040204" pitchFamily="34" charset="-128"/>
              <a:ea typeface="Meiryo" panose="020B0604030504040204" pitchFamily="34" charset="-128"/>
            </a:endParaRPr>
          </a:p>
          <a:p>
            <a:pPr marL="432000"/>
            <a:r>
              <a:rPr lang="en-US" altLang="ja-JP" dirty="0">
                <a:latin typeface="Meiryo" panose="020B0604030504040204" pitchFamily="34" charset="-128"/>
                <a:ea typeface="Meiryo" panose="020B0604030504040204" pitchFamily="34" charset="-128"/>
              </a:rPr>
              <a:t>(</a:t>
            </a:r>
            <a:r>
              <a:rPr lang="en-US" altLang="ja-JP" b="1" dirty="0">
                <a:solidFill>
                  <a:srgbClr val="0070C0"/>
                </a:solidFill>
                <a:latin typeface="Meiryo" panose="020B0604030504040204" pitchFamily="34" charset="-128"/>
                <a:ea typeface="Meiryo" panose="020B0604030504040204" pitchFamily="34" charset="-128"/>
              </a:rPr>
              <a:t>RSCCMM-CF</a:t>
            </a:r>
            <a:r>
              <a:rPr lang="en-US" altLang="ja-JP" b="1" dirty="0">
                <a:latin typeface="Meiryo" panose="020B0604030504040204" pitchFamily="34" charset="-128"/>
                <a:ea typeface="Meiryo" panose="020B0604030504040204" pitchFamily="34" charset="-128"/>
              </a:rPr>
              <a:t>, </a:t>
            </a:r>
            <a:r>
              <a:rPr lang="en-US" altLang="ja-JP" b="1" dirty="0">
                <a:solidFill>
                  <a:schemeClr val="accent2"/>
                </a:solidFill>
                <a:latin typeface="Meiryo" panose="020B0604030504040204" pitchFamily="34" charset="-128"/>
                <a:ea typeface="Meiryo" panose="020B0604030504040204" pitchFamily="34" charset="-128"/>
              </a:rPr>
              <a:t>HCCMM-CF</a:t>
            </a:r>
            <a:r>
              <a:rPr lang="en-US" altLang="ja-JP" dirty="0">
                <a:latin typeface="Meiryo" panose="020B0604030504040204" pitchFamily="34" charset="-128"/>
                <a:ea typeface="Meiryo" panose="020B0604030504040204" pitchFamily="34" charset="-128"/>
              </a:rPr>
              <a:t>)</a:t>
            </a:r>
            <a:endParaRPr kumimoji="1" lang="ja-JP" altLang="en-US"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181B05C-1913-404F-9DF8-6E0076B9AC34}"/>
                  </a:ext>
                </a:extLst>
              </p:cNvPr>
              <p:cNvSpPr txBox="1"/>
              <p:nvPr/>
            </p:nvSpPr>
            <p:spPr>
              <a:xfrm>
                <a:off x="6289455" y="1669313"/>
                <a:ext cx="5464740" cy="24468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latin typeface="Meiryo" panose="020B0604030504040204" pitchFamily="34" charset="-128"/>
                    <a:ea typeface="Meiryo" panose="020B0604030504040204" pitchFamily="34" charset="-128"/>
                    <a:cs typeface="Arial" panose="020B0604020202020204" pitchFamily="34" charset="0"/>
                  </a:rPr>
                  <a:t>各結果はランダムな初期値に基づく</a:t>
                </a:r>
                <a:r>
                  <a:rPr kumimoji="1" lang="en-US" altLang="ja-JP" sz="24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400" dirty="0">
                    <a:latin typeface="Meiryo" panose="020B0604030504040204" pitchFamily="34" charset="-128"/>
                    <a:ea typeface="Meiryo" panose="020B0604030504040204" pitchFamily="34" charset="-128"/>
                    <a:cs typeface="Arial" panose="020B0604020202020204" pitchFamily="34" charset="0"/>
                  </a:rPr>
                  <a:t>回試行</a:t>
                </a:r>
                <a:r>
                  <a:rPr kumimoji="1" lang="ja-JP" altLang="en-US" sz="2400">
                    <a:latin typeface="Meiryo" panose="020B0604030504040204" pitchFamily="34" charset="-128"/>
                    <a:ea typeface="Meiryo" panose="020B0604030504040204" pitchFamily="34" charset="-128"/>
                    <a:cs typeface="Arial" panose="020B0604020202020204" pitchFamily="34" charset="0"/>
                  </a:rPr>
                  <a:t>の平均値</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endParaRPr kumimoji="1" lang="en-US" altLang="ja-JP" sz="9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en-US" altLang="ja-JP" sz="2400" b="1" dirty="0">
                    <a:solidFill>
                      <a:srgbClr val="0070C0"/>
                    </a:solidFill>
                    <a:latin typeface="Meiryo" panose="020B0604030504040204" pitchFamily="34" charset="-128"/>
                    <a:ea typeface="Meiryo" panose="020B0604030504040204" pitchFamily="34" charset="-128"/>
                  </a:rPr>
                  <a:t>RSCCMM-CF</a:t>
                </a:r>
                <a:r>
                  <a:rPr lang="ja-JP" altLang="en-US" sz="2400" dirty="0">
                    <a:latin typeface="Meiryo" panose="020B0604030504040204" pitchFamily="34" charset="-128"/>
                    <a:ea typeface="Meiryo" panose="020B0604030504040204" pitchFamily="34" charset="-128"/>
                  </a:rPr>
                  <a:t>は</a:t>
                </a:r>
                <a14:m>
                  <m:oMath xmlns:m="http://schemas.openxmlformats.org/officeDocument/2006/math">
                    <m:r>
                      <a:rPr lang="en-US" altLang="ja-JP" sz="2400" b="0" i="0" smtClean="0">
                        <a:latin typeface="Cambria Math" panose="02040503050406030204" pitchFamily="18" charset="0"/>
                      </a:rPr>
                      <m:t> </m:t>
                    </m:r>
                    <m:r>
                      <a:rPr lang="ja-JP" altLang="en-US" sz="2400" i="1" smtClean="0">
                        <a:latin typeface="Cambria Math" panose="02040503050406030204" pitchFamily="18" charset="0"/>
                      </a:rPr>
                      <m:t>𝛿</m:t>
                    </m:r>
                    <m:r>
                      <a:rPr lang="en-US" altLang="ja-JP" sz="2400" b="0" i="1" smtClean="0">
                        <a:latin typeface="Cambria Math" panose="02040503050406030204" pitchFamily="18" charset="0"/>
                      </a:rPr>
                      <m:t> </m:t>
                    </m:r>
                  </m:oMath>
                </a14:m>
                <a:r>
                  <a:rPr lang="ja-JP" altLang="en-US" sz="2400" dirty="0">
                    <a:latin typeface="Meiryo" panose="020B0604030504040204" pitchFamily="34" charset="-128"/>
                    <a:ea typeface="Meiryo" panose="020B0604030504040204" pitchFamily="34" charset="-128"/>
                  </a:rPr>
                  <a:t>を種々変化させ，最大値</a:t>
                </a:r>
                <a:r>
                  <a:rPr lang="ja-JP" altLang="en-US" sz="2400">
                    <a:latin typeface="Meiryo" panose="020B0604030504040204" pitchFamily="34" charset="-128"/>
                    <a:ea typeface="Meiryo" panose="020B0604030504040204" pitchFamily="34" charset="-128"/>
                  </a:rPr>
                  <a:t>を採用（</a:t>
                </a:r>
                <a:r>
                  <a:rPr lang="en-US" altLang="ja-JP" sz="2400" dirty="0">
                    <a:latin typeface="Meiryo" panose="020B0604030504040204" pitchFamily="34" charset="-128"/>
                    <a:ea typeface="Meiryo" panose="020B0604030504040204" pitchFamily="34" charset="-128"/>
                  </a:rPr>
                  <a:t>RCCMM-CF</a:t>
                </a:r>
                <a:r>
                  <a:rPr lang="ja-JP" altLang="en-US" sz="2400">
                    <a:latin typeface="Meiryo" panose="020B0604030504040204" pitchFamily="34" charset="-128"/>
                    <a:ea typeface="Meiryo" panose="020B0604030504040204" pitchFamily="34" charset="-128"/>
                  </a:rPr>
                  <a:t>は</a:t>
                </a:r>
                <a14:m>
                  <m:oMath xmlns:m="http://schemas.openxmlformats.org/officeDocument/2006/math">
                    <m:r>
                      <a:rPr lang="en-US" altLang="ja-JP" sz="2400" b="0" i="1" smtClean="0">
                        <a:latin typeface="Cambria Math" panose="02040503050406030204" pitchFamily="18" charset="0"/>
                        <a:ea typeface="Meiryo" panose="020B0604030504040204" pitchFamily="34" charset="-128"/>
                      </a:rPr>
                      <m:t>𝐶</m:t>
                    </m:r>
                    <m:r>
                      <a:rPr lang="en-US" altLang="ja-JP" sz="2400" b="0" i="1" smtClean="0">
                        <a:latin typeface="Cambria Math" panose="02040503050406030204" pitchFamily="18" charset="0"/>
                        <a:ea typeface="Meiryo" panose="020B0604030504040204" pitchFamily="34" charset="-128"/>
                      </a:rPr>
                      <m:t>=1</m:t>
                    </m:r>
                  </m:oMath>
                </a14:m>
                <a:r>
                  <a:rPr lang="ja-JP" altLang="en-US" sz="2400">
                    <a:latin typeface="Meiryo" panose="020B0604030504040204" pitchFamily="34" charset="-128"/>
                    <a:ea typeface="Meiryo" panose="020B0604030504040204" pitchFamily="34" charset="-128"/>
                  </a:rPr>
                  <a:t>での結果から向上が見られなかったため省略）</a:t>
                </a:r>
                <a:endParaRPr lang="en-US" altLang="ja-JP" sz="2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2181B05C-1913-404F-9DF8-6E0076B9AC34}"/>
                  </a:ext>
                </a:extLst>
              </p:cNvPr>
              <p:cNvSpPr txBox="1">
                <a:spLocks noRot="1" noChangeAspect="1" noMove="1" noResize="1" noEditPoints="1" noAdjustHandles="1" noChangeArrowheads="1" noChangeShapeType="1" noTextEdit="1"/>
              </p:cNvSpPr>
              <p:nvPr/>
            </p:nvSpPr>
            <p:spPr>
              <a:xfrm>
                <a:off x="6289455" y="1669313"/>
                <a:ext cx="5464740" cy="2446824"/>
              </a:xfrm>
              <a:prstGeom prst="rect">
                <a:avLst/>
              </a:prstGeom>
              <a:blipFill>
                <a:blip r:embed="rId3"/>
                <a:stretch>
                  <a:fillRect l="-1624" t="-2591" r="-7425" b="-4663"/>
                </a:stretch>
              </a:blipFill>
            </p:spPr>
            <p:txBody>
              <a:bodyPr/>
              <a:lstStyle/>
              <a:p>
                <a:r>
                  <a:rPr lang="ja-JP" altLang="en-US">
                    <a:noFill/>
                  </a:rPr>
                  <a:t> </a:t>
                </a:r>
              </a:p>
            </p:txBody>
          </p:sp>
        </mc:Fallback>
      </mc:AlternateContent>
      <p:pic>
        <p:nvPicPr>
          <p:cNvPr id="6" name="図 5" descr="グラフ, 折れ線グラフ&#10;&#10;自動的に生成された説明">
            <a:extLst>
              <a:ext uri="{FF2B5EF4-FFF2-40B4-BE49-F238E27FC236}">
                <a16:creationId xmlns:a16="http://schemas.microsoft.com/office/drawing/2014/main" id="{D3306FD5-04FC-ED15-8EE3-A524CB75EC6A}"/>
              </a:ext>
            </a:extLst>
          </p:cNvPr>
          <p:cNvPicPr>
            <a:picLocks noChangeAspect="1"/>
          </p:cNvPicPr>
          <p:nvPr/>
        </p:nvPicPr>
        <p:blipFill>
          <a:blip r:embed="rId4"/>
          <a:stretch>
            <a:fillRect/>
          </a:stretch>
        </p:blipFill>
        <p:spPr>
          <a:xfrm>
            <a:off x="-1" y="1180407"/>
            <a:ext cx="6289456" cy="4717092"/>
          </a:xfrm>
          <a:prstGeom prst="rect">
            <a:avLst/>
          </a:prstGeom>
        </p:spPr>
      </p:pic>
    </p:spTree>
    <p:extLst>
      <p:ext uri="{BB962C8B-B14F-4D97-AF65-F5344CB8AC3E}">
        <p14:creationId xmlns:p14="http://schemas.microsoft.com/office/powerpoint/2010/main" val="338536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おわりに</a:t>
            </a:r>
          </a:p>
        </p:txBody>
      </p:sp>
      <p:sp>
        <p:nvSpPr>
          <p:cNvPr id="3" name="コンテンツ プレースホルダー 2">
            <a:extLst>
              <a:ext uri="{FF2B5EF4-FFF2-40B4-BE49-F238E27FC236}">
                <a16:creationId xmlns:a16="http://schemas.microsoft.com/office/drawing/2014/main" id="{3679F286-B0D7-FF42-8AA1-70FAC8C59B8E}"/>
              </a:ext>
            </a:extLst>
          </p:cNvPr>
          <p:cNvSpPr>
            <a:spLocks noGrp="1"/>
          </p:cNvSpPr>
          <p:nvPr>
            <p:ph idx="1"/>
          </p:nvPr>
        </p:nvSpPr>
        <p:spPr>
          <a:xfrm>
            <a:off x="493935" y="1371178"/>
            <a:ext cx="11520056" cy="789364"/>
          </a:xfrm>
        </p:spPr>
        <p:txBody>
          <a:bodyPr>
            <a:normAutofit fontScale="92500"/>
          </a:bodyPr>
          <a:lstStyle/>
          <a:p>
            <a:pPr marL="0" indent="0">
              <a:buNone/>
            </a:pPr>
            <a:r>
              <a:rPr lang="ja-JP" altLang="en-US" sz="2400" b="1" dirty="0">
                <a:latin typeface="Meiryo" panose="020B0604030504040204" pitchFamily="34" charset="-128"/>
                <a:ea typeface="Meiryo" panose="020B0604030504040204" pitchFamily="34" charset="-128"/>
                <a:cs typeface="Arial" panose="020B0604020202020204" pitchFamily="34" charset="0"/>
              </a:rPr>
              <a:t>粒状性を考慮したラフ集合ベースの混合多項分布型共クラスタリングに基づく協調フィルタリング</a:t>
            </a:r>
            <a:r>
              <a:rPr lang="ja-JP" altLang="en-US" sz="2400" dirty="0">
                <a:latin typeface="Meiryo" panose="020B0604030504040204" pitchFamily="34" charset="-128"/>
                <a:ea typeface="Meiryo" panose="020B0604030504040204" pitchFamily="34" charset="-128"/>
                <a:cs typeface="Arial" panose="020B0604020202020204" pitchFamily="34" charset="0"/>
              </a:rPr>
              <a:t>を提案し，実世界のデータを用いた数値実験によって，推薦性能を検証した．</a:t>
            </a:r>
            <a:endParaRPr kumimoji="1"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27</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3974B90-D008-D54E-8110-ED4C431A9C8B}"/>
              </a:ext>
            </a:extLst>
          </p:cNvPr>
          <p:cNvSpPr txBox="1"/>
          <p:nvPr/>
        </p:nvSpPr>
        <p:spPr>
          <a:xfrm>
            <a:off x="563188" y="2524209"/>
            <a:ext cx="11065624" cy="2446824"/>
          </a:xfrm>
          <a:prstGeom prst="rect">
            <a:avLst/>
          </a:prstGeom>
          <a:noFill/>
          <a:ln w="12700">
            <a:solidFill>
              <a:schemeClr val="accent1">
                <a:lumMod val="75000"/>
              </a:schemeClr>
            </a:solidFill>
          </a:ln>
        </p:spPr>
        <p:txBody>
          <a:bodyPr wrap="square" rtlCol="0">
            <a:spAutoFit/>
          </a:bodyPr>
          <a:lstStyle/>
          <a:p>
            <a:pPr marL="285750" indent="-285750">
              <a:spcAft>
                <a:spcPts val="600"/>
              </a:spcAft>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en-US" altLang="ja-JP" sz="2000" dirty="0">
                <a:latin typeface="Meiryo" panose="020B0604030504040204" pitchFamily="34" charset="-128"/>
                <a:ea typeface="Meiryo" panose="020B0604030504040204" pitchFamily="34" charset="-128"/>
                <a:cs typeface="Arial" panose="020B0604020202020204" pitchFamily="34" charset="0"/>
              </a:rPr>
              <a:t>3</a:t>
            </a:r>
            <a:r>
              <a:rPr lang="ja-JP" altLang="en-US" sz="2000">
                <a:latin typeface="Meiryo" panose="020B0604030504040204" pitchFamily="34" charset="-128"/>
                <a:ea typeface="Meiryo" panose="020B0604030504040204" pitchFamily="34" charset="-128"/>
                <a:cs typeface="Arial" panose="020B0604020202020204" pitchFamily="34" charset="0"/>
              </a:rPr>
              <a:t>種類のデータセット（</a:t>
            </a:r>
            <a:r>
              <a:rPr lang="en-US" altLang="ja-JP" sz="20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2000">
                <a:latin typeface="Meiryo" panose="020B0604030504040204" pitchFamily="34" charset="-128"/>
                <a:ea typeface="Meiryo" panose="020B0604030504040204" pitchFamily="34" charset="-128"/>
                <a:cs typeface="Arial" panose="020B0604020202020204" pitchFamily="34" charset="0"/>
              </a:rPr>
              <a:t>，ニ値化を行った</a:t>
            </a:r>
            <a:r>
              <a:rPr lang="en-US" altLang="ja-JP" sz="20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000">
                <a:latin typeface="Meiryo" panose="020B0604030504040204" pitchFamily="34" charset="-128"/>
                <a:ea typeface="Meiryo" panose="020B0604030504040204" pitchFamily="34" charset="-128"/>
                <a:cs typeface="Arial" panose="020B0604020202020204" pitchFamily="34" charset="0"/>
              </a:rPr>
              <a:t>，ニ値化を行わない</a:t>
            </a:r>
            <a:r>
              <a:rPr lang="en-US" altLang="ja-JP" sz="2000" dirty="0">
                <a:latin typeface="Meiryo" panose="020B0604030504040204" pitchFamily="34" charset="-128"/>
                <a:ea typeface="Meiryo" panose="020B0604030504040204" pitchFamily="34" charset="-128"/>
                <a:cs typeface="Arial" panose="020B0604020202020204" pitchFamily="34" charset="0"/>
              </a:rPr>
              <a:t>MovieLens-100k</a:t>
            </a:r>
            <a:r>
              <a:rPr lang="ja-JP" altLang="en-US" sz="2000">
                <a:latin typeface="Meiryo" panose="020B0604030504040204" pitchFamily="34" charset="-128"/>
                <a:ea typeface="Meiryo" panose="020B0604030504040204" pitchFamily="34" charset="-128"/>
                <a:cs typeface="Arial" panose="020B0604020202020204" pitchFamily="34" charset="0"/>
              </a:rPr>
              <a:t>）に</a:t>
            </a:r>
            <a:r>
              <a:rPr lang="ja-JP" altLang="en-US" sz="2000" dirty="0">
                <a:latin typeface="Meiryo" panose="020B0604030504040204" pitchFamily="34" charset="-128"/>
                <a:ea typeface="Meiryo" panose="020B0604030504040204" pitchFamily="34" charset="-128"/>
                <a:cs typeface="Arial" panose="020B0604020202020204" pitchFamily="34" charset="0"/>
              </a:rPr>
              <a:t>おいて，パラメータを適切に設定することで，従来法と比較して高い推薦性能が得られること</a:t>
            </a:r>
            <a:r>
              <a:rPr lang="ja-JP" altLang="en-US" sz="2000">
                <a:latin typeface="Meiryo" panose="020B0604030504040204" pitchFamily="34" charset="-128"/>
                <a:ea typeface="Meiryo" panose="020B0604030504040204" pitchFamily="34" charset="-128"/>
                <a:cs typeface="Arial" panose="020B0604020202020204" pitchFamily="34" charset="0"/>
              </a:rPr>
              <a:t>を確認</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lvl="1" indent="-223838">
              <a:spcAft>
                <a:spcPts val="1200"/>
              </a:spcAft>
            </a:pPr>
            <a:r>
              <a:rPr lang="ja-JP" altLang="en-US" sz="2000">
                <a:latin typeface="Meiryo" panose="020B0604030504040204" pitchFamily="34" charset="-128"/>
                <a:ea typeface="Meiryo" panose="020B0604030504040204" pitchFamily="34" charset="-128"/>
                <a:cs typeface="Arial" panose="020B0604020202020204" pitchFamily="34" charset="0"/>
              </a:rPr>
              <a:t>→</a:t>
            </a:r>
            <a:r>
              <a:rPr lang="ja-JP" altLang="en-US" sz="2000">
                <a:effectLst/>
                <a:latin typeface="Meiryo" panose="020B0604030504040204" pitchFamily="34" charset="-128"/>
                <a:ea typeface="Meiryo" panose="020B0604030504040204" pitchFamily="34" charset="-128"/>
              </a:rPr>
              <a:t>ラフ集合理論に基づく粒状性の考慮は共起関係データの協調フィルタリングタスクにおいて有効であることが示唆された．</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600"/>
              </a:spcAft>
              <a:buFont typeface="Arial" panose="020B0604020202020204" pitchFamily="34" charset="0"/>
              <a:buChar char="•"/>
            </a:pPr>
            <a:r>
              <a:rPr lang="ja-JP" altLang="en-US" sz="2000" dirty="0">
                <a:latin typeface="Meiryo" panose="020B0604030504040204" pitchFamily="34" charset="-128"/>
                <a:ea typeface="Meiryo" panose="020B0604030504040204" pitchFamily="34" charset="-128"/>
                <a:cs typeface="Arial" panose="020B0604020202020204" pitchFamily="34" charset="0"/>
              </a:rPr>
              <a:t>パラメータ数が従来法より少ないため，より容易に適切なパラメータを推測，決定できる</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7D27B909-5B67-EC41-9183-74C23B4EF708}"/>
              </a:ext>
            </a:extLst>
          </p:cNvPr>
          <p:cNvSpPr txBox="1"/>
          <p:nvPr/>
        </p:nvSpPr>
        <p:spPr>
          <a:xfrm>
            <a:off x="563188" y="5552966"/>
            <a:ext cx="11065624" cy="1061829"/>
          </a:xfrm>
          <a:prstGeom prst="rect">
            <a:avLst/>
          </a:prstGeom>
          <a:noFill/>
          <a:ln w="12700">
            <a:solidFill>
              <a:schemeClr val="accent1">
                <a:lumMod val="75000"/>
              </a:schemeClr>
            </a:solidFill>
          </a:ln>
        </p:spPr>
        <p:txBody>
          <a:bodyPr wrap="square" rtlCol="0">
            <a:spAutoFit/>
          </a:bodyPr>
          <a:lstStyle/>
          <a:p>
            <a:pPr marL="285750" indent="-285750">
              <a:spcAft>
                <a:spcPts val="600"/>
              </a:spcAft>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ja-JP" altLang="en-US" sz="2000">
                <a:latin typeface="Meiryo" panose="020B0604030504040204" pitchFamily="34" charset="-128"/>
                <a:ea typeface="Meiryo" panose="020B0604030504040204" pitchFamily="34" charset="-128"/>
                <a:cs typeface="Arial" panose="020B0604020202020204" pitchFamily="34" charset="0"/>
              </a:rPr>
              <a:t>適切</a:t>
            </a:r>
            <a:r>
              <a:rPr lang="ja-JP" altLang="en-US" sz="2000" dirty="0">
                <a:latin typeface="Meiryo" panose="020B0604030504040204" pitchFamily="34" charset="-128"/>
                <a:ea typeface="Meiryo" panose="020B0604030504040204" pitchFamily="34" charset="-128"/>
                <a:cs typeface="Arial" panose="020B0604020202020204" pitchFamily="34" charset="0"/>
              </a:rPr>
              <a:t>なパラメータ決定指標の導入</a:t>
            </a: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13750" indent="-213750">
              <a:spcAft>
                <a:spcPts val="1200"/>
              </a:spcAft>
              <a:buFont typeface="Arial" panose="020B0604020202020204" pitchFamily="34" charset="0"/>
              <a:buChar char="•"/>
            </a:pPr>
            <a:r>
              <a:rPr lang="ja-JP" altLang="en-US" sz="2000">
                <a:latin typeface="Meiryo" panose="020B0604030504040204" pitchFamily="34" charset="-128"/>
                <a:ea typeface="Meiryo" panose="020B0604030504040204" pitchFamily="34" charset="-128"/>
                <a:cs typeface="Arial" panose="020B0604020202020204" pitchFamily="34" charset="0"/>
              </a:rPr>
              <a:t>多様な評価</a:t>
            </a:r>
            <a:r>
              <a:rPr lang="ja-JP" altLang="en-US" sz="2000" dirty="0">
                <a:latin typeface="Meiryo" panose="020B0604030504040204" pitchFamily="34" charset="-128"/>
                <a:ea typeface="Meiryo" panose="020B0604030504040204" pitchFamily="34" charset="-128"/>
                <a:cs typeface="Arial" panose="020B0604020202020204" pitchFamily="34" charset="0"/>
              </a:rPr>
              <a:t>指標での検証</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角丸四角形 12">
            <a:extLst>
              <a:ext uri="{FF2B5EF4-FFF2-40B4-BE49-F238E27FC236}">
                <a16:creationId xmlns:a16="http://schemas.microsoft.com/office/drawing/2014/main" id="{00270F0F-761B-844B-9711-C897EDA95C24}"/>
              </a:ext>
            </a:extLst>
          </p:cNvPr>
          <p:cNvSpPr/>
          <p:nvPr/>
        </p:nvSpPr>
        <p:spPr>
          <a:xfrm>
            <a:off x="288176" y="5154400"/>
            <a:ext cx="2256993" cy="465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latin typeface="Meiryo" panose="020B0604030504040204" pitchFamily="34" charset="-128"/>
                <a:ea typeface="Meiryo" panose="020B0604030504040204" pitchFamily="34" charset="-128"/>
                <a:cs typeface="Arial" panose="020B0604020202020204" pitchFamily="34" charset="0"/>
              </a:rPr>
              <a:t>今後の展望</a:t>
            </a:r>
            <a:endParaRPr kumimoji="1" lang="ja-JP" altLang="en-US" sz="2000" b="1">
              <a:latin typeface="Meiryo" panose="020B0604030504040204" pitchFamily="34" charset="-128"/>
              <a:ea typeface="Meiryo" panose="020B0604030504040204" pitchFamily="34" charset="-128"/>
              <a:cs typeface="Arial" panose="020B0604020202020204" pitchFamily="34" charset="0"/>
            </a:endParaRPr>
          </a:p>
        </p:txBody>
      </p:sp>
      <p:sp>
        <p:nvSpPr>
          <p:cNvPr id="11" name="角丸四角形 10">
            <a:extLst>
              <a:ext uri="{FF2B5EF4-FFF2-40B4-BE49-F238E27FC236}">
                <a16:creationId xmlns:a16="http://schemas.microsoft.com/office/drawing/2014/main" id="{9E4A1E30-F58D-F847-984D-584273C2A582}"/>
              </a:ext>
            </a:extLst>
          </p:cNvPr>
          <p:cNvSpPr/>
          <p:nvPr/>
        </p:nvSpPr>
        <p:spPr>
          <a:xfrm>
            <a:off x="288176" y="2118556"/>
            <a:ext cx="1522615" cy="465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a:latin typeface="Meiryo" panose="020B0604030504040204" pitchFamily="34" charset="-128"/>
                <a:ea typeface="Meiryo" panose="020B0604030504040204" pitchFamily="34" charset="-128"/>
                <a:cs typeface="Arial" panose="020B0604020202020204" pitchFamily="34" charset="0"/>
              </a:rPr>
              <a:t>結果</a:t>
            </a:r>
            <a:endParaRPr kumimoji="1" lang="ja-JP" altLang="en-US" sz="2000" b="1">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039604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MovieLens-100k</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データの前処理による違い</a:t>
            </a: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28</a:t>
            </a:fld>
            <a:endParaRPr kumimoji="1" lang="ja-JP"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1867202123"/>
                  </p:ext>
                </p:extLst>
              </p:nvPr>
            </p:nvGraphicFramePr>
            <p:xfrm>
              <a:off x="1105433" y="1729837"/>
              <a:ext cx="9981131" cy="2684142"/>
            </p:xfrm>
            <a:graphic>
              <a:graphicData uri="http://schemas.openxmlformats.org/drawingml/2006/table">
                <a:tbl>
                  <a:tblPr firstRow="1" bandRow="1">
                    <a:tableStyleId>{5C22544A-7EE6-4342-B048-85BDC9FD1C3A}</a:tableStyleId>
                  </a:tblPr>
                  <a:tblGrid>
                    <a:gridCol w="2301444">
                      <a:extLst>
                        <a:ext uri="{9D8B030D-6E8A-4147-A177-3AD203B41FA5}">
                          <a16:colId xmlns:a16="http://schemas.microsoft.com/office/drawing/2014/main" val="2788759502"/>
                        </a:ext>
                      </a:extLst>
                    </a:gridCol>
                    <a:gridCol w="3878826">
                      <a:extLst>
                        <a:ext uri="{9D8B030D-6E8A-4147-A177-3AD203B41FA5}">
                          <a16:colId xmlns:a16="http://schemas.microsoft.com/office/drawing/2014/main" val="1751214072"/>
                        </a:ext>
                      </a:extLst>
                    </a:gridCol>
                    <a:gridCol w="3800861">
                      <a:extLst>
                        <a:ext uri="{9D8B030D-6E8A-4147-A177-3AD203B41FA5}">
                          <a16:colId xmlns:a16="http://schemas.microsoft.com/office/drawing/2014/main" val="2499912184"/>
                        </a:ext>
                      </a:extLst>
                    </a:gridCol>
                  </a:tblGrid>
                  <a:tr h="894714">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894714">
                    <a:tc>
                      <a:txBody>
                        <a:bodyPr/>
                        <a:lstStyle/>
                        <a:p>
                          <a:r>
                            <a:rPr kumimoji="1" lang="ja-JP" altLang="en-US" sz="2000">
                              <a:latin typeface="Meiryo" panose="020B0604030504040204" pitchFamily="34" charset="-128"/>
                              <a:ea typeface="Meiryo" panose="020B0604030504040204" pitchFamily="34" charset="-128"/>
                            </a:rPr>
                            <a:t>初期クラスター数</a:t>
                          </a:r>
                          <a14:m>
                            <m:oMath xmlns:m="http://schemas.openxmlformats.org/officeDocument/2006/math">
                              <m:r>
                                <a:rPr kumimoji="1" lang="en-US" altLang="ja-JP" sz="2000" b="0" i="1" smtClean="0">
                                  <a:latin typeface="Cambria Math" panose="02040503050406030204" pitchFamily="18" charset="0"/>
                                </a:rPr>
                                <m:t>𝐶</m:t>
                              </m:r>
                              <m:r>
                                <a:rPr kumimoji="1" lang="en-US" altLang="ja-JP" sz="2000" b="0" i="1" smtClean="0">
                                  <a:latin typeface="Cambria Math" panose="02040503050406030204" pitchFamily="18" charset="0"/>
                                </a:rPr>
                                <m:t>=1</m:t>
                              </m:r>
                            </m:oMath>
                          </a14:m>
                          <a:r>
                            <a:rPr kumimoji="1" lang="ja-JP" altLang="en-US" sz="2000">
                              <a:latin typeface="Meiryo" panose="020B0604030504040204" pitchFamily="34" charset="-128"/>
                              <a:ea typeface="Meiryo" panose="020B0604030504040204" pitchFamily="34" charset="-128"/>
                            </a:rPr>
                            <a:t>での</a:t>
                          </a:r>
                          <a:r>
                            <a:rPr kumimoji="1" lang="en-US" altLang="ja-JP" sz="2000" dirty="0">
                              <a:latin typeface="Meiryo" panose="020B0604030504040204" pitchFamily="34" charset="-128"/>
                              <a:ea typeface="Meiryo" panose="020B0604030504040204" pitchFamily="34" charset="-128"/>
                            </a:rPr>
                            <a:t>AUC</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894714">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Choice>
        <mc:Fallback xmlns="">
          <p:graphicFrame>
            <p:nvGraphicFramePr>
              <p:cNvPr id="3" name="表 2">
                <a:extLst>
                  <a:ext uri="{FF2B5EF4-FFF2-40B4-BE49-F238E27FC236}">
                    <a16:creationId xmlns:a16="http://schemas.microsoft.com/office/drawing/2014/main" id="{1D09BCE0-4FA9-D33C-1691-A73462D41DC5}"/>
                  </a:ext>
                </a:extLst>
              </p:cNvPr>
              <p:cNvGraphicFramePr>
                <a:graphicFrameLocks noGrp="1"/>
              </p:cNvGraphicFramePr>
              <p:nvPr>
                <p:extLst>
                  <p:ext uri="{D42A27DB-BD31-4B8C-83A1-F6EECF244321}">
                    <p14:modId xmlns:p14="http://schemas.microsoft.com/office/powerpoint/2010/main" val="1867202123"/>
                  </p:ext>
                </p:extLst>
              </p:nvPr>
            </p:nvGraphicFramePr>
            <p:xfrm>
              <a:off x="1105433" y="1729837"/>
              <a:ext cx="9981131" cy="2684142"/>
            </p:xfrm>
            <a:graphic>
              <a:graphicData uri="http://schemas.openxmlformats.org/drawingml/2006/table">
                <a:tbl>
                  <a:tblPr firstRow="1" bandRow="1">
                    <a:tableStyleId>{5C22544A-7EE6-4342-B048-85BDC9FD1C3A}</a:tableStyleId>
                  </a:tblPr>
                  <a:tblGrid>
                    <a:gridCol w="2301444">
                      <a:extLst>
                        <a:ext uri="{9D8B030D-6E8A-4147-A177-3AD203B41FA5}">
                          <a16:colId xmlns:a16="http://schemas.microsoft.com/office/drawing/2014/main" val="2788759502"/>
                        </a:ext>
                      </a:extLst>
                    </a:gridCol>
                    <a:gridCol w="3878826">
                      <a:extLst>
                        <a:ext uri="{9D8B030D-6E8A-4147-A177-3AD203B41FA5}">
                          <a16:colId xmlns:a16="http://schemas.microsoft.com/office/drawing/2014/main" val="1751214072"/>
                        </a:ext>
                      </a:extLst>
                    </a:gridCol>
                    <a:gridCol w="3800861">
                      <a:extLst>
                        <a:ext uri="{9D8B030D-6E8A-4147-A177-3AD203B41FA5}">
                          <a16:colId xmlns:a16="http://schemas.microsoft.com/office/drawing/2014/main" val="2499912184"/>
                        </a:ext>
                      </a:extLst>
                    </a:gridCol>
                  </a:tblGrid>
                  <a:tr h="894714">
                    <a:tc>
                      <a:txBody>
                        <a:bodyPr/>
                        <a:lstStyle/>
                        <a:p>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Meiryo" panose="020B0604030504040204" pitchFamily="34" charset="-128"/>
                              <a:ea typeface="Meiryo" panose="020B0604030504040204" pitchFamily="34" charset="-128"/>
                            </a:rPr>
                            <a:t>ニ値化を行った</a:t>
                          </a:r>
                          <a:r>
                            <a:rPr kumimoji="1" lang="en-US" altLang="ja-JP" sz="2000" b="1" dirty="0">
                              <a:solidFill>
                                <a:srgbClr val="FF0000"/>
                              </a:solidFill>
                              <a:latin typeface="Meiryo" panose="020B0604030504040204" pitchFamily="34" charset="-128"/>
                              <a:ea typeface="Meiryo" panose="020B0604030504040204" pitchFamily="34" charset="-128"/>
                            </a:rPr>
                            <a:t>ML</a:t>
                          </a:r>
                          <a:endParaRPr kumimoji="1" lang="ja-JP" altLang="en-US" sz="2000" b="1">
                            <a:solidFill>
                              <a:srgbClr val="FF0000"/>
                            </a:solidFill>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70C0"/>
                              </a:solidFill>
                              <a:latin typeface="Meiryo" panose="020B0604030504040204" pitchFamily="34" charset="-128"/>
                              <a:ea typeface="Meiryo" panose="020B0604030504040204" pitchFamily="34" charset="-128"/>
                            </a:rPr>
                            <a:t>ニ値化を行わない</a:t>
                          </a:r>
                          <a:r>
                            <a:rPr kumimoji="1" lang="en-US" altLang="ja-JP" sz="2000" b="1" dirty="0">
                              <a:solidFill>
                                <a:srgbClr val="0070C0"/>
                              </a:solidFill>
                              <a:latin typeface="Meiryo" panose="020B0604030504040204" pitchFamily="34" charset="-128"/>
                              <a:ea typeface="Meiryo" panose="020B0604030504040204" pitchFamily="34" charset="-128"/>
                            </a:rPr>
                            <a: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89411"/>
                      </a:ext>
                    </a:extLst>
                  </a:tr>
                  <a:tr h="894714">
                    <a:tc>
                      <a:txBody>
                        <a:bodyPr/>
                        <a:lstStyle/>
                        <a:p>
                          <a:endParaRPr lang="ja-JP"/>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52" t="-102857" r="-335359" b="-102857"/>
                          </a:stretch>
                        </a:blip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0.6940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0.7036</a:t>
                          </a:r>
                          <a:endParaRPr lang="ja-JP" altLang="en-US" sz="2000" b="1">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786605"/>
                      </a:ext>
                    </a:extLst>
                  </a:tr>
                  <a:tr h="894714">
                    <a:tc>
                      <a:txBody>
                        <a:bodyPr/>
                        <a:lstStyle/>
                        <a:p>
                          <a:r>
                            <a:rPr kumimoji="1" lang="ja-JP" altLang="en-US" sz="2000">
                              <a:latin typeface="Meiryo" panose="020B0604030504040204" pitchFamily="34" charset="-128"/>
                              <a:ea typeface="Meiryo" panose="020B0604030504040204" pitchFamily="34" charset="-128"/>
                            </a:rPr>
                            <a:t>最大</a:t>
                          </a:r>
                          <a:r>
                            <a:rPr kumimoji="1" lang="en-US" altLang="ja-JP" sz="2000" dirty="0">
                              <a:latin typeface="Meiryo" panose="020B0604030504040204" pitchFamily="34" charset="-128"/>
                              <a:ea typeface="Meiryo" panose="020B0604030504040204" pitchFamily="34" charset="-128"/>
                            </a:rPr>
                            <a:t>AUC</a:t>
                          </a:r>
                        </a:p>
                        <a:p>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クラスター数</a:t>
                          </a:r>
                          <a:r>
                            <a:rPr kumimoji="1" lang="en-US" altLang="ja-JP" sz="2000" dirty="0">
                              <a:latin typeface="Meiryo" panose="020B0604030504040204" pitchFamily="34" charset="-128"/>
                              <a:ea typeface="Meiryo" panose="020B0604030504040204" pitchFamily="34" charset="-128"/>
                            </a:rPr>
                            <a:t>)</a:t>
                          </a:r>
                          <a:endParaRPr kumimoji="1"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b="1" kern="1200" dirty="0">
                              <a:solidFill>
                                <a:schemeClr val="dk1"/>
                              </a:solidFill>
                              <a:effectLst/>
                              <a:latin typeface="Meiryo" panose="020B0604030504040204" pitchFamily="34" charset="-128"/>
                              <a:ea typeface="Meiryo" panose="020B0604030504040204" pitchFamily="34" charset="-128"/>
                              <a:cs typeface="+mn-cs"/>
                            </a:rPr>
                            <a:t>0.7108</a:t>
                          </a:r>
                        </a:p>
                        <a:p>
                          <a:pPr marL="0" marR="0" lvl="0" indent="3635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(C=4)</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0.7083</a:t>
                          </a:r>
                        </a:p>
                        <a:p>
                          <a:pPr marL="0" marR="0" lvl="0" indent="452438" algn="l" defTabSz="914400" rtl="0" eaLnBrk="1" fontAlgn="auto" latinLnBrk="0" hangingPunct="1">
                            <a:lnSpc>
                              <a:spcPct val="100000"/>
                            </a:lnSpc>
                            <a:spcBef>
                              <a:spcPts val="0"/>
                            </a:spcBef>
                            <a:spcAft>
                              <a:spcPts val="0"/>
                            </a:spcAft>
                            <a:buClrTx/>
                            <a:buSzTx/>
                            <a:buFontTx/>
                            <a:buNone/>
                            <a:tabLst/>
                            <a:defRPr/>
                          </a:pPr>
                          <a:r>
                            <a:rPr kumimoji="1" lang="en-US" altLang="ja-JP" sz="2000" kern="1200" dirty="0">
                              <a:solidFill>
                                <a:schemeClr val="dk1"/>
                              </a:solidFill>
                              <a:effectLst/>
                              <a:latin typeface="Meiryo" panose="020B0604030504040204" pitchFamily="34" charset="-128"/>
                              <a:ea typeface="Meiryo" panose="020B0604030504040204" pitchFamily="34" charset="-128"/>
                              <a:cs typeface="+mn-cs"/>
                            </a:rPr>
                            <a:t>(C=10)</a:t>
                          </a:r>
                          <a:endParaRPr lang="ja-JP" altLang="en-US" sz="2000">
                            <a:latin typeface="Meiryo" panose="020B0604030504040204" pitchFamily="34" charset="-128"/>
                            <a:ea typeface="Meiryo" panose="020B0604030504040204"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8375504"/>
                      </a:ext>
                    </a:extLst>
                  </a:tr>
                </a:tbl>
              </a:graphicData>
            </a:graphic>
          </p:graphicFrame>
        </mc:Fallback>
      </mc:AlternateContent>
      <p:sp>
        <p:nvSpPr>
          <p:cNvPr id="4" name="テキスト ボックス 3">
            <a:extLst>
              <a:ext uri="{FF2B5EF4-FFF2-40B4-BE49-F238E27FC236}">
                <a16:creationId xmlns:a16="http://schemas.microsoft.com/office/drawing/2014/main" id="{FA35B44A-0AC7-E628-9C24-93BB6CDA2FC3}"/>
              </a:ext>
            </a:extLst>
          </p:cNvPr>
          <p:cNvSpPr txBox="1"/>
          <p:nvPr/>
        </p:nvSpPr>
        <p:spPr>
          <a:xfrm>
            <a:off x="446903" y="1298950"/>
            <a:ext cx="10828605" cy="430887"/>
          </a:xfrm>
          <a:prstGeom prst="rect">
            <a:avLst/>
          </a:prstGeom>
          <a:noFill/>
        </p:spPr>
        <p:txBody>
          <a:bodyPr wrap="none" rtlCol="0">
            <a:spAutoFit/>
          </a:bodyPr>
          <a:lstStyle/>
          <a:p>
            <a:r>
              <a:rPr kumimoji="1" lang="ja-JP" altLang="en-US" sz="2200">
                <a:latin typeface="Meiryo" panose="020B0604030504040204" pitchFamily="34" charset="-128"/>
                <a:ea typeface="Meiryo" panose="020B0604030504040204" pitchFamily="34" charset="-128"/>
              </a:rPr>
              <a:t>表</a:t>
            </a:r>
            <a:r>
              <a:rPr kumimoji="1" lang="en-US" altLang="ja-JP" sz="2200" dirty="0">
                <a:latin typeface="Meiryo" panose="020B0604030504040204" pitchFamily="34" charset="-128"/>
                <a:ea typeface="Meiryo" panose="020B0604030504040204" pitchFamily="34" charset="-128"/>
              </a:rPr>
              <a:t>: 2</a:t>
            </a:r>
            <a:r>
              <a:rPr kumimoji="1" lang="ja-JP" altLang="en-US" sz="2200">
                <a:latin typeface="Meiryo" panose="020B0604030504040204" pitchFamily="34" charset="-128"/>
                <a:ea typeface="Meiryo" panose="020B0604030504040204" pitchFamily="34" charset="-128"/>
              </a:rPr>
              <a:t>種類の前処理による</a:t>
            </a:r>
            <a:r>
              <a:rPr lang="en-US" altLang="ja-JP" sz="2200" dirty="0">
                <a:latin typeface="Meiryo" panose="020B0604030504040204" pitchFamily="34" charset="-128"/>
                <a:ea typeface="Meiryo" panose="020B0604030504040204" pitchFamily="34" charset="-128"/>
              </a:rPr>
              <a:t>ML</a:t>
            </a:r>
            <a:r>
              <a:rPr lang="ja-JP" altLang="en-US" sz="2200">
                <a:latin typeface="Meiryo" panose="020B0604030504040204" pitchFamily="34" charset="-128"/>
                <a:ea typeface="Meiryo" panose="020B0604030504040204" pitchFamily="34" charset="-128"/>
              </a:rPr>
              <a:t>データセットにおける提案法</a:t>
            </a:r>
            <a:r>
              <a:rPr lang="en-US" altLang="ja-JP" sz="2200" dirty="0">
                <a:latin typeface="Meiryo" panose="020B0604030504040204" pitchFamily="34" charset="-128"/>
                <a:ea typeface="Meiryo" panose="020B0604030504040204" pitchFamily="34" charset="-128"/>
              </a:rPr>
              <a:t>(RSCCMM-CF)</a:t>
            </a:r>
            <a:r>
              <a:rPr lang="ja-JP" altLang="en-US" sz="2200">
                <a:latin typeface="Meiryo" panose="020B0604030504040204" pitchFamily="34" charset="-128"/>
                <a:ea typeface="Meiryo" panose="020B0604030504040204" pitchFamily="34" charset="-128"/>
              </a:rPr>
              <a:t>の各</a:t>
            </a:r>
            <a:r>
              <a:rPr lang="en-US" altLang="ja-JP" sz="2200" dirty="0">
                <a:latin typeface="Meiryo" panose="020B0604030504040204" pitchFamily="34" charset="-128"/>
                <a:ea typeface="Meiryo" panose="020B0604030504040204" pitchFamily="34" charset="-128"/>
              </a:rPr>
              <a:t>AUC</a:t>
            </a:r>
            <a:endParaRPr kumimoji="1" lang="ja-JP" altLang="en-US" sz="220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FB797289-F0CB-7020-47AC-B62A9266BD11}"/>
              </a:ext>
            </a:extLst>
          </p:cNvPr>
          <p:cNvGrpSpPr/>
          <p:nvPr/>
        </p:nvGrpSpPr>
        <p:grpSpPr>
          <a:xfrm>
            <a:off x="4388201" y="2911215"/>
            <a:ext cx="2389616" cy="988142"/>
            <a:chOff x="4380268" y="3126660"/>
            <a:chExt cx="2389616" cy="988142"/>
          </a:xfrm>
        </p:grpSpPr>
        <p:sp>
          <p:nvSpPr>
            <p:cNvPr id="8" name="環状矢印 7">
              <a:extLst>
                <a:ext uri="{FF2B5EF4-FFF2-40B4-BE49-F238E27FC236}">
                  <a16:creationId xmlns:a16="http://schemas.microsoft.com/office/drawing/2014/main" id="{3DE3ADFD-59C4-40C3-12B1-BB5C872D68C9}"/>
                </a:ext>
              </a:extLst>
            </p:cNvPr>
            <p:cNvSpPr/>
            <p:nvPr/>
          </p:nvSpPr>
          <p:spPr>
            <a:xfrm rot="5400000">
              <a:off x="4414797" y="3092131"/>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1DC5A12E-78FF-4C2F-54F0-D16350409977}"/>
                </a:ext>
              </a:extLst>
            </p:cNvPr>
            <p:cNvSpPr txBox="1"/>
            <p:nvPr/>
          </p:nvSpPr>
          <p:spPr>
            <a:xfrm>
              <a:off x="5437468" y="3405286"/>
              <a:ext cx="1332416" cy="430887"/>
            </a:xfrm>
            <a:prstGeom prst="rect">
              <a:avLst/>
            </a:prstGeom>
            <a:noFill/>
          </p:spPr>
          <p:txBody>
            <a:bodyPr wrap="none" rtlCol="0">
              <a:spAutoFit/>
            </a:bodyPr>
            <a:lstStyle/>
            <a:p>
              <a:r>
                <a:rPr lang="en-US" altLang="ja-JP" sz="2200" b="1" dirty="0">
                  <a:solidFill>
                    <a:srgbClr val="FF0000"/>
                  </a:solidFill>
                  <a:effectLst/>
                  <a:latin typeface="Meiryo" panose="020B0604030504040204" pitchFamily="34" charset="-128"/>
                  <a:ea typeface="Meiryo" panose="020B0604030504040204" pitchFamily="34" charset="-128"/>
                </a:rPr>
                <a:t>0.0168</a:t>
              </a:r>
              <a:r>
                <a:rPr lang="en-US" altLang="ja-JP" sz="2200" dirty="0">
                  <a:effectLst/>
                  <a:latin typeface="Meiryo" panose="020B0604030504040204" pitchFamily="34" charset="-128"/>
                  <a:ea typeface="Meiryo" panose="020B0604030504040204" pitchFamily="34" charset="-128"/>
                </a:rPr>
                <a:t> </a:t>
              </a:r>
              <a:endParaRPr lang="ja-JP" altLang="en-US" sz="2200">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76D38224-4D40-B289-AC73-26D559FB1008}"/>
              </a:ext>
            </a:extLst>
          </p:cNvPr>
          <p:cNvGrpSpPr/>
          <p:nvPr/>
        </p:nvGrpSpPr>
        <p:grpSpPr>
          <a:xfrm>
            <a:off x="8346941" y="2911215"/>
            <a:ext cx="2479384" cy="988142"/>
            <a:chOff x="9364579" y="3178138"/>
            <a:chExt cx="2479384" cy="988142"/>
          </a:xfrm>
        </p:grpSpPr>
        <p:sp>
          <p:nvSpPr>
            <p:cNvPr id="12" name="環状矢印 11">
              <a:extLst>
                <a:ext uri="{FF2B5EF4-FFF2-40B4-BE49-F238E27FC236}">
                  <a16:creationId xmlns:a16="http://schemas.microsoft.com/office/drawing/2014/main" id="{474AA58E-722C-B95D-9054-DB33F0F424A1}"/>
                </a:ext>
              </a:extLst>
            </p:cNvPr>
            <p:cNvSpPr/>
            <p:nvPr/>
          </p:nvSpPr>
          <p:spPr>
            <a:xfrm rot="5400000">
              <a:off x="9399108" y="3143609"/>
              <a:ext cx="988142" cy="1057199"/>
            </a:xfrm>
            <a:prstGeom prst="circularArrow">
              <a:avLst>
                <a:gd name="adj1" fmla="val 12500"/>
                <a:gd name="adj2" fmla="val 1142319"/>
                <a:gd name="adj3" fmla="val 20457681"/>
                <a:gd name="adj4" fmla="val 10799997"/>
                <a:gd name="adj5" fmla="val 12500"/>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554D1D77-257F-BBD8-F2DA-C14BAD74170D}"/>
                </a:ext>
              </a:extLst>
            </p:cNvPr>
            <p:cNvSpPr txBox="1"/>
            <p:nvPr/>
          </p:nvSpPr>
          <p:spPr>
            <a:xfrm>
              <a:off x="10421779" y="3456764"/>
              <a:ext cx="1422184" cy="430887"/>
            </a:xfrm>
            <a:prstGeom prst="rect">
              <a:avLst/>
            </a:prstGeom>
            <a:noFill/>
          </p:spPr>
          <p:txBody>
            <a:bodyPr wrap="none" rtlCol="0">
              <a:spAutoFit/>
            </a:bodyPr>
            <a:lstStyle/>
            <a:p>
              <a:r>
                <a:rPr lang="en-US" altLang="ja-JP" sz="2200" b="1" dirty="0">
                  <a:solidFill>
                    <a:srgbClr val="0070C0"/>
                  </a:solidFill>
                  <a:effectLst/>
                  <a:latin typeface="Meiryo" panose="020B0604030504040204" pitchFamily="34" charset="-128"/>
                  <a:ea typeface="Meiryo" panose="020B0604030504040204" pitchFamily="34" charset="-128"/>
                </a:rPr>
                <a:t>0.0047  </a:t>
              </a:r>
              <a:endParaRPr lang="ja-JP" altLang="en-US" sz="2200" b="1">
                <a:solidFill>
                  <a:srgbClr val="0070C0"/>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01401AF-D484-1A8D-50A1-41BA075F6F4B}"/>
                  </a:ext>
                </a:extLst>
              </p:cNvPr>
              <p:cNvSpPr txBox="1"/>
              <p:nvPr/>
            </p:nvSpPr>
            <p:spPr>
              <a:xfrm>
                <a:off x="446903" y="4578758"/>
                <a:ext cx="11646701" cy="135421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ja-JP" sz="2000" b="0" i="1" smtClean="0">
                        <a:effectLst/>
                        <a:latin typeface="Cambria Math" panose="02040503050406030204" pitchFamily="18" charset="0"/>
                        <a:ea typeface="Meiryo" panose="020B0604030504040204" pitchFamily="34" charset="-128"/>
                      </a:rPr>
                      <m:t>𝐶</m:t>
                    </m:r>
                    <m:r>
                      <a:rPr lang="en-US" altLang="ja-JP" sz="2000" b="0" i="1" smtClean="0">
                        <a:effectLst/>
                        <a:latin typeface="Cambria Math" panose="02040503050406030204" pitchFamily="18" charset="0"/>
                        <a:ea typeface="Meiryo" panose="020B0604030504040204" pitchFamily="34" charset="-128"/>
                      </a:rPr>
                      <m:t>=1</m:t>
                    </m:r>
                  </m:oMath>
                </a14:m>
                <a:r>
                  <a:rPr lang="ja-JP" altLang="en-US" sz="2000">
                    <a:effectLst/>
                    <a:latin typeface="Meiryo" panose="020B0604030504040204" pitchFamily="34" charset="-128"/>
                    <a:ea typeface="Meiryo" panose="020B0604030504040204" pitchFamily="34" charset="-128"/>
                  </a:rPr>
                  <a:t>での結果</a:t>
                </a:r>
                <a:r>
                  <a:rPr lang="ja-JP" altLang="en-US" sz="2000">
                    <a:latin typeface="Meiryo" panose="020B0604030504040204" pitchFamily="34" charset="-128"/>
                    <a:ea typeface="Meiryo" panose="020B0604030504040204" pitchFamily="34" charset="-128"/>
                  </a:rPr>
                  <a:t>は，</a:t>
                </a:r>
                <a:r>
                  <a:rPr lang="ja-JP" altLang="en-US" sz="2200" b="1">
                    <a:solidFill>
                      <a:srgbClr val="0070C0"/>
                    </a:solidFill>
                    <a:latin typeface="Meiryo" panose="020B0604030504040204" pitchFamily="34" charset="-128"/>
                    <a:ea typeface="Meiryo" panose="020B0604030504040204" pitchFamily="34" charset="-128"/>
                  </a:rPr>
                  <a:t>ニ値化を行わない</a:t>
                </a:r>
                <a:r>
                  <a:rPr lang="en-US" altLang="ja-JP" sz="2200" b="1" dirty="0">
                    <a:solidFill>
                      <a:srgbClr val="0070C0"/>
                    </a:solidFill>
                    <a:latin typeface="Meiryo" panose="020B0604030504040204" pitchFamily="34" charset="-128"/>
                    <a:ea typeface="Meiryo" panose="020B0604030504040204" pitchFamily="34" charset="-128"/>
                  </a:rPr>
                  <a:t>ML</a:t>
                </a:r>
                <a:r>
                  <a:rPr lang="ja-JP" altLang="en-US" sz="2200" b="1">
                    <a:solidFill>
                      <a:srgbClr val="0070C0"/>
                    </a:solidFill>
                    <a:latin typeface="Meiryo" panose="020B0604030504040204" pitchFamily="34" charset="-128"/>
                    <a:ea typeface="Meiryo" panose="020B0604030504040204" pitchFamily="34" charset="-128"/>
                  </a:rPr>
                  <a:t>データセット</a:t>
                </a:r>
                <a:r>
                  <a:rPr lang="ja-JP" altLang="en-US" sz="2000">
                    <a:latin typeface="Meiryo" panose="020B0604030504040204" pitchFamily="34" charset="-128"/>
                    <a:ea typeface="Meiryo" panose="020B0604030504040204" pitchFamily="34" charset="-128"/>
                  </a:rPr>
                  <a:t>での結果が</a:t>
                </a:r>
                <a:r>
                  <a:rPr lang="en-US" altLang="ja-JP" sz="2000" dirty="0">
                    <a:latin typeface="Meiryo" panose="020B0604030504040204" pitchFamily="34" charset="-128"/>
                    <a:ea typeface="Meiryo" panose="020B0604030504040204" pitchFamily="34" charset="-128"/>
                  </a:rPr>
                  <a:t>0.0094</a:t>
                </a:r>
                <a:r>
                  <a:rPr lang="ja-JP" altLang="en-US" sz="2000">
                    <a:latin typeface="Meiryo" panose="020B0604030504040204" pitchFamily="34" charset="-128"/>
                    <a:ea typeface="Meiryo" panose="020B0604030504040204" pitchFamily="34" charset="-128"/>
                  </a:rPr>
                  <a:t>ほど高い．</a:t>
                </a:r>
                <a:endParaRPr lang="en-US" altLang="ja-JP" sz="20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000">
                    <a:effectLst/>
                    <a:latin typeface="Meiryo" panose="020B0604030504040204" pitchFamily="34" charset="-128"/>
                    <a:ea typeface="Meiryo" panose="020B0604030504040204" pitchFamily="34" charset="-128"/>
                  </a:rPr>
                  <a:t>最大</a:t>
                </a:r>
                <a:r>
                  <a:rPr lang="en-US" altLang="ja-JP" sz="2000" dirty="0">
                    <a:effectLst/>
                    <a:latin typeface="Meiryo" panose="020B0604030504040204" pitchFamily="34" charset="-128"/>
                    <a:ea typeface="Meiryo" panose="020B0604030504040204" pitchFamily="34" charset="-128"/>
                  </a:rPr>
                  <a:t>AUC</a:t>
                </a:r>
                <a:r>
                  <a:rPr lang="ja-JP" altLang="en-US" sz="2000">
                    <a:effectLst/>
                    <a:latin typeface="Meiryo" panose="020B0604030504040204" pitchFamily="34" charset="-128"/>
                    <a:ea typeface="Meiryo" panose="020B0604030504040204" pitchFamily="34" charset="-128"/>
                  </a:rPr>
                  <a:t>では</a:t>
                </a:r>
                <a:r>
                  <a:rPr kumimoji="1" lang="ja-JP" altLang="en-US" sz="2200" b="1">
                    <a:solidFill>
                      <a:srgbClr val="FF0000"/>
                    </a:solidFill>
                    <a:latin typeface="Meiryo" panose="020B0604030504040204" pitchFamily="34" charset="-128"/>
                    <a:ea typeface="Meiryo" panose="020B0604030504040204" pitchFamily="34" charset="-128"/>
                  </a:rPr>
                  <a:t>ニ値化を行った</a:t>
                </a:r>
                <a:r>
                  <a:rPr kumimoji="1" lang="en-US" altLang="ja-JP" sz="2200" b="1" dirty="0">
                    <a:solidFill>
                      <a:srgbClr val="FF0000"/>
                    </a:solidFill>
                    <a:latin typeface="Meiryo" panose="020B0604030504040204" pitchFamily="34" charset="-128"/>
                    <a:ea typeface="Meiryo" panose="020B0604030504040204" pitchFamily="34" charset="-128"/>
                  </a:rPr>
                  <a:t>ML</a:t>
                </a:r>
                <a:r>
                  <a:rPr lang="ja-JP" altLang="en-US" sz="2200" b="1">
                    <a:solidFill>
                      <a:srgbClr val="FF0000"/>
                    </a:solidFill>
                    <a:latin typeface="Meiryo" panose="020B0604030504040204" pitchFamily="34" charset="-128"/>
                    <a:ea typeface="Meiryo" panose="020B0604030504040204" pitchFamily="34" charset="-128"/>
                  </a:rPr>
                  <a:t>データセット</a:t>
                </a:r>
                <a:r>
                  <a:rPr lang="ja-JP" altLang="en-US" sz="2000">
                    <a:effectLst/>
                    <a:latin typeface="Meiryo" panose="020B0604030504040204" pitchFamily="34" charset="-128"/>
                    <a:ea typeface="Meiryo" panose="020B0604030504040204" pitchFamily="34" charset="-128"/>
                  </a:rPr>
                  <a:t>での</a:t>
                </a:r>
                <a:r>
                  <a:rPr lang="ja-JP" altLang="en-US" sz="2000">
                    <a:latin typeface="Meiryo" panose="020B0604030504040204" pitchFamily="34" charset="-128"/>
                    <a:ea typeface="Meiryo" panose="020B0604030504040204" pitchFamily="34" charset="-128"/>
                  </a:rPr>
                  <a:t>結果</a:t>
                </a:r>
                <a:r>
                  <a:rPr lang="ja-JP" altLang="en-US" sz="2000">
                    <a:effectLst/>
                    <a:latin typeface="Meiryo" panose="020B0604030504040204" pitchFamily="34" charset="-128"/>
                    <a:ea typeface="Meiryo" panose="020B0604030504040204" pitchFamily="34" charset="-128"/>
                  </a:rPr>
                  <a:t>が約</a:t>
                </a:r>
                <a:r>
                  <a:rPr lang="en-US" altLang="ja-JP" sz="2000" dirty="0">
                    <a:effectLst/>
                    <a:latin typeface="Meiryo" panose="020B0604030504040204" pitchFamily="34" charset="-128"/>
                    <a:ea typeface="Meiryo" panose="020B0604030504040204" pitchFamily="34" charset="-128"/>
                  </a:rPr>
                  <a:t>0.0025</a:t>
                </a:r>
                <a:r>
                  <a:rPr lang="ja-JP" altLang="en-US" sz="2000">
                    <a:effectLst/>
                    <a:latin typeface="Meiryo" panose="020B0604030504040204" pitchFamily="34" charset="-128"/>
                    <a:ea typeface="Meiryo" panose="020B0604030504040204" pitchFamily="34" charset="-128"/>
                  </a:rPr>
                  <a:t>ほど高い．</a:t>
                </a:r>
                <a:endParaRPr lang="en-US" altLang="ja-JP" sz="2000" dirty="0">
                  <a:effectLst/>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2000">
                    <a:effectLst/>
                    <a:latin typeface="Meiryo" panose="020B0604030504040204" pitchFamily="34" charset="-128"/>
                    <a:ea typeface="Meiryo" panose="020B0604030504040204" pitchFamily="34" charset="-128"/>
                  </a:rPr>
                  <a:t>変化量を比較すると，</a:t>
                </a:r>
                <a:r>
                  <a:rPr kumimoji="1" lang="ja-JP" altLang="en-US" sz="2200" b="1">
                    <a:solidFill>
                      <a:srgbClr val="FF0000"/>
                    </a:solidFill>
                    <a:latin typeface="Meiryo" panose="020B0604030504040204" pitchFamily="34" charset="-128"/>
                    <a:ea typeface="Meiryo" panose="020B0604030504040204" pitchFamily="34" charset="-128"/>
                  </a:rPr>
                  <a:t>ニ値化を行った</a:t>
                </a:r>
                <a:r>
                  <a:rPr kumimoji="1" lang="en-US" altLang="ja-JP" sz="2200" b="1" dirty="0">
                    <a:solidFill>
                      <a:srgbClr val="FF0000"/>
                    </a:solidFill>
                    <a:latin typeface="Meiryo" panose="020B0604030504040204" pitchFamily="34" charset="-128"/>
                    <a:ea typeface="Meiryo" panose="020B0604030504040204" pitchFamily="34" charset="-128"/>
                  </a:rPr>
                  <a:t>ML</a:t>
                </a:r>
                <a:r>
                  <a:rPr lang="ja-JP" altLang="en-US" sz="2200" b="1">
                    <a:solidFill>
                      <a:srgbClr val="FF0000"/>
                    </a:solidFill>
                    <a:latin typeface="Meiryo" panose="020B0604030504040204" pitchFamily="34" charset="-128"/>
                    <a:ea typeface="Meiryo" panose="020B0604030504040204" pitchFamily="34" charset="-128"/>
                  </a:rPr>
                  <a:t>データセット</a:t>
                </a:r>
                <a:r>
                  <a:rPr lang="ja-JP" altLang="en-US" sz="2000">
                    <a:latin typeface="Meiryo" panose="020B0604030504040204" pitchFamily="34" charset="-128"/>
                    <a:ea typeface="Meiryo" panose="020B0604030504040204" pitchFamily="34" charset="-128"/>
                  </a:rPr>
                  <a:t>の方が大きな</a:t>
                </a:r>
                <a:r>
                  <a:rPr lang="en-US" altLang="ja-JP" sz="2000" dirty="0">
                    <a:latin typeface="Meiryo" panose="020B0604030504040204" pitchFamily="34" charset="-128"/>
                    <a:ea typeface="Meiryo" panose="020B0604030504040204" pitchFamily="34" charset="-128"/>
                  </a:rPr>
                  <a:t>AUC</a:t>
                </a:r>
                <a:r>
                  <a:rPr lang="ja-JP" altLang="en-US" sz="2000">
                    <a:latin typeface="Meiryo" panose="020B0604030504040204" pitchFamily="34" charset="-128"/>
                    <a:ea typeface="Meiryo" panose="020B0604030504040204" pitchFamily="34" charset="-128"/>
                  </a:rPr>
                  <a:t>の向上が見られる．</a:t>
                </a:r>
              </a:p>
            </p:txBody>
          </p:sp>
        </mc:Choice>
        <mc:Fallback xmlns="">
          <p:sp>
            <p:nvSpPr>
              <p:cNvPr id="17" name="テキスト ボックス 16">
                <a:extLst>
                  <a:ext uri="{FF2B5EF4-FFF2-40B4-BE49-F238E27FC236}">
                    <a16:creationId xmlns:a16="http://schemas.microsoft.com/office/drawing/2014/main" id="{301401AF-D484-1A8D-50A1-41BA075F6F4B}"/>
                  </a:ext>
                </a:extLst>
              </p:cNvPr>
              <p:cNvSpPr txBox="1">
                <a:spLocks noRot="1" noChangeAspect="1" noMove="1" noResize="1" noEditPoints="1" noAdjustHandles="1" noChangeArrowheads="1" noChangeShapeType="1" noTextEdit="1"/>
              </p:cNvSpPr>
              <p:nvPr/>
            </p:nvSpPr>
            <p:spPr>
              <a:xfrm>
                <a:off x="446903" y="4578758"/>
                <a:ext cx="11646701" cy="1354217"/>
              </a:xfrm>
              <a:prstGeom prst="rect">
                <a:avLst/>
              </a:prstGeom>
              <a:blipFill>
                <a:blip r:embed="rId4"/>
                <a:stretch>
                  <a:fillRect l="-436" t="-2778" b="-8333"/>
                </a:stretch>
              </a:blipFill>
            </p:spPr>
            <p:txBody>
              <a:bodyPr/>
              <a:lstStyle/>
              <a:p>
                <a:r>
                  <a:rPr lang="ja-JP" altLang="en-US">
                    <a:noFill/>
                  </a:rPr>
                  <a:t> </a:t>
                </a:r>
              </a:p>
            </p:txBody>
          </p:sp>
        </mc:Fallback>
      </mc:AlternateContent>
      <p:sp>
        <p:nvSpPr>
          <p:cNvPr id="20" name="右矢印 19">
            <a:extLst>
              <a:ext uri="{FF2B5EF4-FFF2-40B4-BE49-F238E27FC236}">
                <a16:creationId xmlns:a16="http://schemas.microsoft.com/office/drawing/2014/main" id="{99B6A607-2A5C-08B5-6462-C3E2B96AF41E}"/>
              </a:ext>
            </a:extLst>
          </p:cNvPr>
          <p:cNvSpPr/>
          <p:nvPr/>
        </p:nvSpPr>
        <p:spPr>
          <a:xfrm>
            <a:off x="446903" y="6005390"/>
            <a:ext cx="576397"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DA680C5E-BA8B-1207-E16D-B5B598A76BA2}"/>
              </a:ext>
            </a:extLst>
          </p:cNvPr>
          <p:cNvSpPr txBox="1"/>
          <p:nvPr/>
        </p:nvSpPr>
        <p:spPr>
          <a:xfrm>
            <a:off x="1023300" y="6117879"/>
            <a:ext cx="10623421" cy="430887"/>
          </a:xfrm>
          <a:prstGeom prst="rect">
            <a:avLst/>
          </a:prstGeom>
          <a:noFill/>
        </p:spPr>
        <p:txBody>
          <a:bodyPr wrap="none" rtlCol="0">
            <a:spAutoFit/>
          </a:bodyPr>
          <a:lstStyle/>
          <a:p>
            <a:r>
              <a:rPr lang="ja-JP" altLang="en-US" sz="2200">
                <a:effectLst/>
                <a:latin typeface="Meiryo" panose="020B0604030504040204" pitchFamily="34" charset="-128"/>
                <a:ea typeface="Meiryo" panose="020B0604030504040204" pitchFamily="34" charset="-128"/>
              </a:rPr>
              <a:t>提案法は各ユーザー内でアイテム同士の違いが顕著に現れるデータにおいて有効</a:t>
            </a:r>
            <a:endParaRPr lang="ja-JP" altLang="en-US" sz="2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2392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EA957F-E851-9025-B065-0F55EFA294BE}"/>
            </a:ext>
          </a:extLst>
        </p:cNvPr>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7A131746-0FF4-4C24-9A37-4A0CC997738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1AEC280F-5821-3F08-116E-19FB2A6DE20A}"/>
              </a:ext>
            </a:extLst>
          </p:cNvPr>
          <p:cNvSpPr>
            <a:spLocks noGrp="1"/>
          </p:cNvSpPr>
          <p:nvPr>
            <p:ph type="title"/>
          </p:nvPr>
        </p:nvSpPr>
        <p:spPr>
          <a:xfrm>
            <a:off x="636669" y="163634"/>
            <a:ext cx="11117526" cy="1033669"/>
          </a:xfrm>
        </p:spPr>
        <p:txBody>
          <a:bodyPr>
            <a:noAutofit/>
          </a:bodyPr>
          <a:lstStyle/>
          <a:p>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各データの視覚化</a:t>
            </a:r>
          </a:p>
        </p:txBody>
      </p:sp>
      <p:sp>
        <p:nvSpPr>
          <p:cNvPr id="10" name="スライド番号プレースホルダー 9">
            <a:extLst>
              <a:ext uri="{FF2B5EF4-FFF2-40B4-BE49-F238E27FC236}">
                <a16:creationId xmlns:a16="http://schemas.microsoft.com/office/drawing/2014/main" id="{D945D816-32BE-B87B-47AA-CC61A99052A4}"/>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29</a:t>
            </a:fld>
            <a:endParaRPr kumimoji="1" lang="ja-JP" altLang="en-US" sz="1600" dirty="0">
              <a:latin typeface="Arial" panose="020B0604020202020204" pitchFamily="34" charset="0"/>
              <a:cs typeface="Arial" panose="020B0604020202020204" pitchFamily="34" charset="0"/>
            </a:endParaRPr>
          </a:p>
        </p:txBody>
      </p:sp>
      <p:pic>
        <p:nvPicPr>
          <p:cNvPr id="6" name="図 5" descr="グラフ, 散布図&#10;&#10;自動的に生成された説明">
            <a:extLst>
              <a:ext uri="{FF2B5EF4-FFF2-40B4-BE49-F238E27FC236}">
                <a16:creationId xmlns:a16="http://schemas.microsoft.com/office/drawing/2014/main" id="{81E8DABC-8F45-B317-FA43-100483B7061D}"/>
              </a:ext>
            </a:extLst>
          </p:cNvPr>
          <p:cNvPicPr>
            <a:picLocks noChangeAspect="1"/>
          </p:cNvPicPr>
          <p:nvPr/>
        </p:nvPicPr>
        <p:blipFill rotWithShape="1">
          <a:blip r:embed="rId3"/>
          <a:srcRect l="2200" r="8742"/>
          <a:stretch/>
        </p:blipFill>
        <p:spPr>
          <a:xfrm>
            <a:off x="4204212" y="1392822"/>
            <a:ext cx="3783574" cy="3186328"/>
          </a:xfrm>
          <a:prstGeom prst="rect">
            <a:avLst/>
          </a:prstGeom>
        </p:spPr>
      </p:pic>
      <p:pic>
        <p:nvPicPr>
          <p:cNvPr id="11" name="図 10" descr="グラフ, 散布図&#10;&#10;自動的に生成された説明">
            <a:extLst>
              <a:ext uri="{FF2B5EF4-FFF2-40B4-BE49-F238E27FC236}">
                <a16:creationId xmlns:a16="http://schemas.microsoft.com/office/drawing/2014/main" id="{87E813CA-D82F-4855-E164-38BB0998FBCF}"/>
              </a:ext>
            </a:extLst>
          </p:cNvPr>
          <p:cNvPicPr>
            <a:picLocks noChangeAspect="1"/>
          </p:cNvPicPr>
          <p:nvPr/>
        </p:nvPicPr>
        <p:blipFill rotWithShape="1">
          <a:blip r:embed="rId4"/>
          <a:srcRect l="2682" r="7794"/>
          <a:stretch/>
        </p:blipFill>
        <p:spPr>
          <a:xfrm>
            <a:off x="130275" y="1401127"/>
            <a:ext cx="3783574" cy="3169719"/>
          </a:xfrm>
          <a:prstGeom prst="rect">
            <a:avLst/>
          </a:prstGeom>
        </p:spPr>
      </p:pic>
      <p:pic>
        <p:nvPicPr>
          <p:cNvPr id="18" name="図 17" descr="グラフ, 散布図&#10;&#10;自動的に生成された説明">
            <a:extLst>
              <a:ext uri="{FF2B5EF4-FFF2-40B4-BE49-F238E27FC236}">
                <a16:creationId xmlns:a16="http://schemas.microsoft.com/office/drawing/2014/main" id="{48B15F32-EC33-7F9B-7D0E-97AA98AA2A75}"/>
              </a:ext>
            </a:extLst>
          </p:cNvPr>
          <p:cNvPicPr>
            <a:picLocks noChangeAspect="1"/>
          </p:cNvPicPr>
          <p:nvPr/>
        </p:nvPicPr>
        <p:blipFill rotWithShape="1">
          <a:blip r:embed="rId5"/>
          <a:srcRect l="518" r="7984"/>
          <a:stretch/>
        </p:blipFill>
        <p:spPr>
          <a:xfrm>
            <a:off x="8174516" y="1392822"/>
            <a:ext cx="3887208" cy="3186328"/>
          </a:xfrm>
          <a:prstGeom prst="rect">
            <a:avLst/>
          </a:prstGeom>
        </p:spPr>
      </p:pic>
      <p:sp>
        <p:nvSpPr>
          <p:cNvPr id="23" name="テキスト ボックス 22">
            <a:extLst>
              <a:ext uri="{FF2B5EF4-FFF2-40B4-BE49-F238E27FC236}">
                <a16:creationId xmlns:a16="http://schemas.microsoft.com/office/drawing/2014/main" id="{47F4419D-9740-BBBA-1E42-AB870252C91E}"/>
              </a:ext>
            </a:extLst>
          </p:cNvPr>
          <p:cNvSpPr txBox="1"/>
          <p:nvPr/>
        </p:nvSpPr>
        <p:spPr>
          <a:xfrm>
            <a:off x="8419234" y="4570846"/>
            <a:ext cx="364249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a:t>
            </a:r>
            <a:r>
              <a:rPr lang="en-US" altLang="ja-JP" sz="1200" dirty="0">
                <a:latin typeface="Meiryo" panose="020B0604030504040204" pitchFamily="34" charset="-128"/>
                <a:ea typeface="Meiryo" panose="020B0604030504040204" pitchFamily="34" charset="-128"/>
                <a:cs typeface="Arial" panose="020B0604020202020204" pitchFamily="34" charset="0"/>
              </a:rPr>
              <a:t>NEEDS-SCAN/PANEL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C9B224E2-0353-F355-B25C-710730820A86}"/>
              </a:ext>
            </a:extLst>
          </p:cNvPr>
          <p:cNvSpPr txBox="1"/>
          <p:nvPr/>
        </p:nvSpPr>
        <p:spPr>
          <a:xfrm>
            <a:off x="374991" y="4570845"/>
            <a:ext cx="3397773"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図．ニ値化を行った</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0343F0BB-5E52-DFD3-3D9A-B430F1127FBF}"/>
              </a:ext>
            </a:extLst>
          </p:cNvPr>
          <p:cNvSpPr txBox="1"/>
          <p:nvPr/>
        </p:nvSpPr>
        <p:spPr>
          <a:xfrm>
            <a:off x="4496545" y="4579150"/>
            <a:ext cx="3491241"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cs typeface="Arial" panose="020B0604020202020204" pitchFamily="34" charset="0"/>
              </a:rPr>
              <a:t>図．ニ値化を行わない</a:t>
            </a:r>
            <a:r>
              <a:rPr kumimoji="1" lang="en-US" altLang="ja-JP" sz="1200" dirty="0">
                <a:latin typeface="Meiryo" panose="020B0604030504040204" pitchFamily="34" charset="-128"/>
                <a:ea typeface="Meiryo" panose="020B0604030504040204" pitchFamily="34" charset="-128"/>
                <a:cs typeface="Arial" panose="020B0604020202020204" pitchFamily="34" charset="0"/>
              </a:rPr>
              <a:t>ML</a:t>
            </a:r>
            <a:r>
              <a:rPr lang="ja-JP" altLang="en-US" sz="1200">
                <a:latin typeface="Meiryo" panose="020B0604030504040204" pitchFamily="34" charset="-128"/>
                <a:ea typeface="Meiryo" panose="020B0604030504040204" pitchFamily="34" charset="-128"/>
                <a:cs typeface="Arial" panose="020B0604020202020204" pitchFamily="34" charset="0"/>
              </a:rPr>
              <a:t>データセットの視覚化</a:t>
            </a:r>
            <a:endParaRPr kumimoji="1" lang="ja-JP" altLang="en-US" sz="120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97E8F4C0-6EFF-EFF8-7669-98691D196CBA}"/>
              </a:ext>
            </a:extLst>
          </p:cNvPr>
          <p:cNvSpPr txBox="1"/>
          <p:nvPr/>
        </p:nvSpPr>
        <p:spPr>
          <a:xfrm>
            <a:off x="8174516" y="5017112"/>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第一主成分：製品の種類が多いと左側、少ないと右側</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第二主成分：大規模世帯が下側、小規模世帯が上側</a:t>
            </a:r>
          </a:p>
        </p:txBody>
      </p:sp>
      <p:sp>
        <p:nvSpPr>
          <p:cNvPr id="28" name="テキスト ボックス 27">
            <a:extLst>
              <a:ext uri="{FF2B5EF4-FFF2-40B4-BE49-F238E27FC236}">
                <a16:creationId xmlns:a16="http://schemas.microsoft.com/office/drawing/2014/main" id="{7DF11FEF-FB34-E495-F7DD-A66470C607AD}"/>
              </a:ext>
            </a:extLst>
          </p:cNvPr>
          <p:cNvSpPr txBox="1"/>
          <p:nvPr/>
        </p:nvSpPr>
        <p:spPr>
          <a:xfrm>
            <a:off x="130277" y="5017113"/>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
        <p:nvSpPr>
          <p:cNvPr id="29" name="テキスト ボックス 28">
            <a:extLst>
              <a:ext uri="{FF2B5EF4-FFF2-40B4-BE49-F238E27FC236}">
                <a16:creationId xmlns:a16="http://schemas.microsoft.com/office/drawing/2014/main" id="{399CDD6D-77DB-0DA7-E2D0-6A175C776C2A}"/>
              </a:ext>
            </a:extLst>
          </p:cNvPr>
          <p:cNvSpPr txBox="1"/>
          <p:nvPr/>
        </p:nvSpPr>
        <p:spPr>
          <a:xfrm>
            <a:off x="4152396" y="5017111"/>
            <a:ext cx="3887208" cy="1323439"/>
          </a:xfrm>
          <a:prstGeom prst="rect">
            <a:avLst/>
          </a:prstGeom>
          <a:noFill/>
        </p:spPr>
        <p:txBody>
          <a:bodyPr wrap="square" rtlCol="0">
            <a:spAutoFit/>
          </a:bodyPr>
          <a:lstStyle/>
          <a:p>
            <a:pPr marL="185738" indent="-185738">
              <a:buFont typeface="Arial" panose="020B0604020202020204" pitchFamily="34" charset="0"/>
              <a:buChar char="•"/>
            </a:pPr>
            <a:r>
              <a:rPr lang="ja-JP" altLang="en-US">
                <a:latin typeface="Meiryo" panose="020B0604030504040204" pitchFamily="34" charset="-128"/>
                <a:ea typeface="Meiryo" panose="020B0604030504040204" pitchFamily="34" charset="-128"/>
              </a:rPr>
              <a:t>第一主成分：映画に高い評価をつける傾向があると左側</a:t>
            </a:r>
            <a:endParaRPr lang="en-US" altLang="ja-JP"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endParaRPr>
          </a:p>
          <a:p>
            <a:pPr marL="185738" indent="-185738">
              <a:buFont typeface="Arial" panose="020B0604020202020204" pitchFamily="34" charset="0"/>
              <a:buChar char="•"/>
            </a:pPr>
            <a:r>
              <a:rPr kumimoji="1" lang="ja-JP" altLang="en-US">
                <a:latin typeface="Meiryo" panose="020B0604030504040204" pitchFamily="34" charset="-128"/>
                <a:ea typeface="Meiryo" panose="020B0604030504040204" pitchFamily="34" charset="-128"/>
              </a:rPr>
              <a:t>第二主成分：評価した映画が少ないと下側</a:t>
            </a:r>
          </a:p>
        </p:txBody>
      </p:sp>
    </p:spTree>
    <p:extLst>
      <p:ext uri="{BB962C8B-B14F-4D97-AF65-F5344CB8AC3E}">
        <p14:creationId xmlns:p14="http://schemas.microsoft.com/office/powerpoint/2010/main" val="129710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chemeClr val="bg2">
                  <a:lumMod val="90000"/>
                </a:schemeClr>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3</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3852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コンテンツ プレースホルダー 4" descr="文字の書かれた紙&#10;&#10;中程度の精度で自動的に生成された説明">
            <a:extLst>
              <a:ext uri="{FF2B5EF4-FFF2-40B4-BE49-F238E27FC236}">
                <a16:creationId xmlns:a16="http://schemas.microsoft.com/office/drawing/2014/main" id="{00CFFB8C-DB10-492C-3797-1C81D0D7C7EF}"/>
              </a:ext>
            </a:extLst>
          </p:cNvPr>
          <p:cNvPicPr>
            <a:picLocks noGrp="1" noChangeAspect="1"/>
          </p:cNvPicPr>
          <p:nvPr>
            <p:ph idx="1"/>
          </p:nvPr>
        </p:nvPicPr>
        <p:blipFill rotWithShape="1">
          <a:blip r:embed="rId2"/>
          <a:srcRect b="51413"/>
          <a:stretch/>
        </p:blipFill>
        <p:spPr>
          <a:xfrm>
            <a:off x="838200" y="1592405"/>
            <a:ext cx="5059086" cy="4851938"/>
          </a:xfrm>
        </p:spPr>
      </p:pic>
      <p:sp>
        <p:nvSpPr>
          <p:cNvPr id="6" name="正方形/長方形 5">
            <a:extLst>
              <a:ext uri="{FF2B5EF4-FFF2-40B4-BE49-F238E27FC236}">
                <a16:creationId xmlns:a16="http://schemas.microsoft.com/office/drawing/2014/main" id="{64EB7CB4-080B-1E6F-6C65-E80C8E232A61}"/>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7" name="タイトル 1">
            <a:extLst>
              <a:ext uri="{FF2B5EF4-FFF2-40B4-BE49-F238E27FC236}">
                <a16:creationId xmlns:a16="http://schemas.microsoft.com/office/drawing/2014/main" id="{07C37CED-0B20-E9A4-AC78-A4ACD7EB273A}"/>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論文抜粋（負の交差エントロピー）</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pic>
        <p:nvPicPr>
          <p:cNvPr id="8" name="コンテンツ プレースホルダー 4" descr="文字の書かれた紙&#10;&#10;中程度の精度で自動的に生成された説明">
            <a:extLst>
              <a:ext uri="{FF2B5EF4-FFF2-40B4-BE49-F238E27FC236}">
                <a16:creationId xmlns:a16="http://schemas.microsoft.com/office/drawing/2014/main" id="{6F93F200-AA0B-B9A9-3499-0F42CEDE33B7}"/>
              </a:ext>
            </a:extLst>
          </p:cNvPr>
          <p:cNvPicPr>
            <a:picLocks noChangeAspect="1"/>
          </p:cNvPicPr>
          <p:nvPr/>
        </p:nvPicPr>
        <p:blipFill rotWithShape="1">
          <a:blip r:embed="rId2"/>
          <a:srcRect t="48866"/>
          <a:stretch/>
        </p:blipFill>
        <p:spPr>
          <a:xfrm>
            <a:off x="6731640" y="1778993"/>
            <a:ext cx="4622160" cy="4665350"/>
          </a:xfrm>
          <a:prstGeom prst="rect">
            <a:avLst/>
          </a:prstGeom>
        </p:spPr>
      </p:pic>
    </p:spTree>
    <p:extLst>
      <p:ext uri="{BB962C8B-B14F-4D97-AF65-F5344CB8AC3E}">
        <p14:creationId xmlns:p14="http://schemas.microsoft.com/office/powerpoint/2010/main" val="4237371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RSCCMM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31</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423612"/>
            <a:ext cx="256512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RSCCMM</a:t>
            </a:r>
            <a:r>
              <a:rPr kumimoji="1" lang="ja-JP" altLang="en-US">
                <a:latin typeface="Meiryo" panose="020B0604030504040204" pitchFamily="34" charset="-128"/>
                <a:ea typeface="Meiryo" panose="020B0604030504040204" pitchFamily="34" charset="-128"/>
              </a:rPr>
              <a:t>（</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4" name="図 3" descr="テキスト, 手紙&#10;&#10;自動的に生成された説明">
            <a:extLst>
              <a:ext uri="{FF2B5EF4-FFF2-40B4-BE49-F238E27FC236}">
                <a16:creationId xmlns:a16="http://schemas.microsoft.com/office/drawing/2014/main" id="{2A60A8BE-4B13-3016-EDF6-533D6C91F5AF}"/>
              </a:ext>
            </a:extLst>
          </p:cNvPr>
          <p:cNvPicPr>
            <a:picLocks noChangeAspect="1"/>
          </p:cNvPicPr>
          <p:nvPr/>
        </p:nvPicPr>
        <p:blipFill>
          <a:blip r:embed="rId3"/>
          <a:stretch>
            <a:fillRect/>
          </a:stretch>
        </p:blipFill>
        <p:spPr>
          <a:xfrm>
            <a:off x="98471" y="1796599"/>
            <a:ext cx="5649185" cy="5077311"/>
          </a:xfrm>
          <a:prstGeom prst="rect">
            <a:avLst/>
          </a:prstGeom>
          <a:ln>
            <a:solidFill>
              <a:schemeClr val="tx1"/>
            </a:solidFill>
          </a:ln>
        </p:spPr>
      </p:pic>
      <p:pic>
        <p:nvPicPr>
          <p:cNvPr id="6" name="図 5" descr="テキスト が含まれている画像&#10;&#10;自動的に生成された説明">
            <a:extLst>
              <a:ext uri="{FF2B5EF4-FFF2-40B4-BE49-F238E27FC236}">
                <a16:creationId xmlns:a16="http://schemas.microsoft.com/office/drawing/2014/main" id="{5268D292-C830-EE5C-C18E-C06A7A360553}"/>
              </a:ext>
            </a:extLst>
          </p:cNvPr>
          <p:cNvPicPr>
            <a:picLocks noChangeAspect="1"/>
          </p:cNvPicPr>
          <p:nvPr/>
        </p:nvPicPr>
        <p:blipFill>
          <a:blip r:embed="rId4"/>
          <a:stretch>
            <a:fillRect/>
          </a:stretch>
        </p:blipFill>
        <p:spPr>
          <a:xfrm>
            <a:off x="7143975" y="1264409"/>
            <a:ext cx="4119789" cy="933644"/>
          </a:xfrm>
          <a:prstGeom prst="rect">
            <a:avLst/>
          </a:prstGeom>
          <a:ln>
            <a:noFill/>
          </a:ln>
        </p:spPr>
      </p:pic>
      <p:pic>
        <p:nvPicPr>
          <p:cNvPr id="12" name="図 11" descr="テキスト, 手紙&#10;&#10;自動的に生成された説明">
            <a:extLst>
              <a:ext uri="{FF2B5EF4-FFF2-40B4-BE49-F238E27FC236}">
                <a16:creationId xmlns:a16="http://schemas.microsoft.com/office/drawing/2014/main" id="{E0DD459B-3EC9-DC17-07D9-1A26591575D0}"/>
              </a:ext>
            </a:extLst>
          </p:cNvPr>
          <p:cNvPicPr>
            <a:picLocks noChangeAspect="1"/>
          </p:cNvPicPr>
          <p:nvPr/>
        </p:nvPicPr>
        <p:blipFill>
          <a:blip r:embed="rId5"/>
          <a:stretch>
            <a:fillRect/>
          </a:stretch>
        </p:blipFill>
        <p:spPr>
          <a:xfrm>
            <a:off x="7143975" y="2307417"/>
            <a:ext cx="4209824" cy="1358007"/>
          </a:xfrm>
          <a:prstGeom prst="rect">
            <a:avLst/>
          </a:prstGeom>
          <a:ln>
            <a:noFill/>
          </a:ln>
        </p:spPr>
      </p:pic>
      <p:pic>
        <p:nvPicPr>
          <p:cNvPr id="20" name="図 19" descr="テキスト, 手紙&#10;&#10;自動的に生成された説明">
            <a:extLst>
              <a:ext uri="{FF2B5EF4-FFF2-40B4-BE49-F238E27FC236}">
                <a16:creationId xmlns:a16="http://schemas.microsoft.com/office/drawing/2014/main" id="{9BA2DD90-B79C-661D-8541-4EC52DDB263C}"/>
              </a:ext>
            </a:extLst>
          </p:cNvPr>
          <p:cNvPicPr>
            <a:picLocks noChangeAspect="1"/>
          </p:cNvPicPr>
          <p:nvPr/>
        </p:nvPicPr>
        <p:blipFill>
          <a:blip r:embed="rId6"/>
          <a:stretch>
            <a:fillRect/>
          </a:stretch>
        </p:blipFill>
        <p:spPr>
          <a:xfrm>
            <a:off x="7143974" y="3779018"/>
            <a:ext cx="4119789" cy="1459260"/>
          </a:xfrm>
          <a:prstGeom prst="rect">
            <a:avLst/>
          </a:prstGeom>
          <a:ln>
            <a:noFill/>
          </a:ln>
        </p:spPr>
      </p:pic>
      <p:pic>
        <p:nvPicPr>
          <p:cNvPr id="22" name="図 21" descr="アプリケーション が含まれている画像&#10;&#10;自動的に生成された説明">
            <a:extLst>
              <a:ext uri="{FF2B5EF4-FFF2-40B4-BE49-F238E27FC236}">
                <a16:creationId xmlns:a16="http://schemas.microsoft.com/office/drawing/2014/main" id="{E64CBE41-63E6-C008-BD49-F0F8AF250FC1}"/>
              </a:ext>
            </a:extLst>
          </p:cNvPr>
          <p:cNvPicPr>
            <a:picLocks noChangeAspect="1"/>
          </p:cNvPicPr>
          <p:nvPr/>
        </p:nvPicPr>
        <p:blipFill>
          <a:blip r:embed="rId7"/>
          <a:stretch>
            <a:fillRect/>
          </a:stretch>
        </p:blipFill>
        <p:spPr>
          <a:xfrm>
            <a:off x="7143974" y="5238278"/>
            <a:ext cx="4119789" cy="650493"/>
          </a:xfrm>
          <a:prstGeom prst="rect">
            <a:avLst/>
          </a:prstGeom>
          <a:ln>
            <a:noFill/>
          </a:ln>
        </p:spPr>
      </p:pic>
      <p:pic>
        <p:nvPicPr>
          <p:cNvPr id="24" name="図 23" descr="テキスト が含まれている画像&#10;&#10;自動的に生成された説明">
            <a:extLst>
              <a:ext uri="{FF2B5EF4-FFF2-40B4-BE49-F238E27FC236}">
                <a16:creationId xmlns:a16="http://schemas.microsoft.com/office/drawing/2014/main" id="{1FA6EB9F-FAEC-CB00-DD43-D75D179CC12B}"/>
              </a:ext>
            </a:extLst>
          </p:cNvPr>
          <p:cNvPicPr>
            <a:picLocks noChangeAspect="1"/>
          </p:cNvPicPr>
          <p:nvPr/>
        </p:nvPicPr>
        <p:blipFill>
          <a:blip r:embed="rId8"/>
          <a:stretch>
            <a:fillRect/>
          </a:stretch>
        </p:blipFill>
        <p:spPr>
          <a:xfrm>
            <a:off x="7053443" y="5975133"/>
            <a:ext cx="4300356" cy="792360"/>
          </a:xfrm>
          <a:prstGeom prst="rect">
            <a:avLst/>
          </a:prstGeom>
          <a:ln>
            <a:noFill/>
          </a:ln>
        </p:spPr>
      </p:pic>
      <p:sp>
        <p:nvSpPr>
          <p:cNvPr id="25" name="角丸四角形吹き出し 24">
            <a:extLst>
              <a:ext uri="{FF2B5EF4-FFF2-40B4-BE49-F238E27FC236}">
                <a16:creationId xmlns:a16="http://schemas.microsoft.com/office/drawing/2014/main" id="{BB8B480E-5A29-B8B4-A623-D07C16D24164}"/>
              </a:ext>
            </a:extLst>
          </p:cNvPr>
          <p:cNvSpPr/>
          <p:nvPr/>
        </p:nvSpPr>
        <p:spPr>
          <a:xfrm>
            <a:off x="6683827" y="1239080"/>
            <a:ext cx="5040086" cy="1012908"/>
          </a:xfrm>
          <a:prstGeom prst="wedgeRoundRectCallout">
            <a:avLst>
              <a:gd name="adj1" fmla="val -87624"/>
              <a:gd name="adj2" fmla="val 839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吹き出し 25">
            <a:extLst>
              <a:ext uri="{FF2B5EF4-FFF2-40B4-BE49-F238E27FC236}">
                <a16:creationId xmlns:a16="http://schemas.microsoft.com/office/drawing/2014/main" id="{4A9067EB-8C3B-04C3-90B4-AA57E0419235}"/>
              </a:ext>
            </a:extLst>
          </p:cNvPr>
          <p:cNvSpPr/>
          <p:nvPr/>
        </p:nvSpPr>
        <p:spPr>
          <a:xfrm>
            <a:off x="6683826" y="2286176"/>
            <a:ext cx="5040086" cy="1418072"/>
          </a:xfrm>
          <a:prstGeom prst="wedgeRoundRectCallout">
            <a:avLst>
              <a:gd name="adj1" fmla="val -76176"/>
              <a:gd name="adj2" fmla="val 4745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吹き出し 26">
            <a:extLst>
              <a:ext uri="{FF2B5EF4-FFF2-40B4-BE49-F238E27FC236}">
                <a16:creationId xmlns:a16="http://schemas.microsoft.com/office/drawing/2014/main" id="{55B781C5-2728-8091-3785-D9C62C6D5A25}"/>
              </a:ext>
            </a:extLst>
          </p:cNvPr>
          <p:cNvSpPr/>
          <p:nvPr/>
        </p:nvSpPr>
        <p:spPr>
          <a:xfrm>
            <a:off x="6683826" y="3762226"/>
            <a:ext cx="5040086" cy="2126545"/>
          </a:xfrm>
          <a:prstGeom prst="wedgeRoundRectCallout">
            <a:avLst>
              <a:gd name="adj1" fmla="val -75744"/>
              <a:gd name="adj2" fmla="val -244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吹き出し 27">
            <a:extLst>
              <a:ext uri="{FF2B5EF4-FFF2-40B4-BE49-F238E27FC236}">
                <a16:creationId xmlns:a16="http://schemas.microsoft.com/office/drawing/2014/main" id="{8C7223A6-5B8F-323D-7584-4DBEB8BC7804}"/>
              </a:ext>
            </a:extLst>
          </p:cNvPr>
          <p:cNvSpPr/>
          <p:nvPr/>
        </p:nvSpPr>
        <p:spPr>
          <a:xfrm>
            <a:off x="6683826" y="5946749"/>
            <a:ext cx="5040086" cy="828000"/>
          </a:xfrm>
          <a:prstGeom prst="wedgeRoundRectCallout">
            <a:avLst>
              <a:gd name="adj1" fmla="val -77688"/>
              <a:gd name="adj2" fmla="val -73879"/>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0009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BFA22FC-1BB2-4140-9CB2-7605B5161A9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2BBAFC11-72BC-AF4D-8970-CB1D1381ADFE}"/>
              </a:ext>
            </a:extLst>
          </p:cNvPr>
          <p:cNvSpPr>
            <a:spLocks noGrp="1"/>
          </p:cNvSpPr>
          <p:nvPr>
            <p:ph type="title"/>
          </p:nvPr>
        </p:nvSpPr>
        <p:spPr>
          <a:xfrm>
            <a:off x="838200" y="243205"/>
            <a:ext cx="10515600" cy="937202"/>
          </a:xfrm>
        </p:spPr>
        <p:txBody>
          <a:bodyPr>
            <a:normAutofit/>
          </a:bodyPr>
          <a:lstStyle/>
          <a:p>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論文抜粋（</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FCCMM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r>
              <a:rPr lang="en-US" altLang="ja-JP" sz="4000" dirty="0">
                <a:solidFill>
                  <a:schemeClr val="bg1"/>
                </a:solidFill>
                <a:latin typeface="Meiryo" panose="020B0604030504040204" pitchFamily="34" charset="-128"/>
                <a:ea typeface="Meiryo" panose="020B0604030504040204" pitchFamily="34" charset="-128"/>
                <a:cs typeface="Arial" panose="020B0604020202020204" pitchFamily="34" charset="0"/>
              </a:rPr>
              <a:t>HCCMM</a:t>
            </a:r>
            <a:r>
              <a:rPr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400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247B5FE2-186E-0846-BA0F-2F4EAE8B8D3F}"/>
              </a:ext>
            </a:extLst>
          </p:cNvPr>
          <p:cNvSpPr>
            <a:spLocks noGrp="1"/>
          </p:cNvSpPr>
          <p:nvPr>
            <p:ph type="sldNum" sz="quarter" idx="12"/>
          </p:nvPr>
        </p:nvSpPr>
        <p:spPr>
          <a:xfrm>
            <a:off x="9448800" y="6497486"/>
            <a:ext cx="2743200" cy="365125"/>
          </a:xfrm>
        </p:spPr>
        <p:txBody>
          <a:bodyPr/>
          <a:lstStyle/>
          <a:p>
            <a:fld id="{78AECBA7-237D-9E43-83D3-4A5C497A0C00}" type="slidenum">
              <a:rPr kumimoji="1" lang="ja-JP" altLang="en-US" sz="1600" smtClean="0">
                <a:latin typeface="Meiryo" panose="020B0604030504040204" pitchFamily="34" charset="-128"/>
                <a:ea typeface="Meiryo" panose="020B0604030504040204" pitchFamily="34" charset="-128"/>
                <a:cs typeface="Arial" panose="020B0604020202020204" pitchFamily="34" charset="0"/>
              </a:rPr>
              <a:t>32</a:t>
            </a:fld>
            <a:endParaRPr kumimoji="1" lang="ja-JP" altLang="en-US" sz="1600">
              <a:latin typeface="Meiryo" panose="020B0604030504040204" pitchFamily="34" charset="-128"/>
              <a:ea typeface="Meiryo" panose="020B0604030504040204" pitchFamily="34" charset="-128"/>
              <a:cs typeface="Arial" panose="020B0604020202020204" pitchFamily="34" charset="0"/>
            </a:endParaRPr>
          </a:p>
        </p:txBody>
      </p:sp>
      <p:pic>
        <p:nvPicPr>
          <p:cNvPr id="9" name="図 8" descr="テキスト, 手紙&#10;&#10;自動的に生成された説明">
            <a:extLst>
              <a:ext uri="{FF2B5EF4-FFF2-40B4-BE49-F238E27FC236}">
                <a16:creationId xmlns:a16="http://schemas.microsoft.com/office/drawing/2014/main" id="{08BA0EA8-F8EB-E754-0412-CA5BB5F23BC7}"/>
              </a:ext>
            </a:extLst>
          </p:cNvPr>
          <p:cNvPicPr>
            <a:picLocks noChangeAspect="1"/>
          </p:cNvPicPr>
          <p:nvPr/>
        </p:nvPicPr>
        <p:blipFill rotWithShape="1">
          <a:blip r:embed="rId3"/>
          <a:srcRect l="5147"/>
          <a:stretch/>
        </p:blipFill>
        <p:spPr>
          <a:xfrm>
            <a:off x="6095999" y="2059744"/>
            <a:ext cx="5817273" cy="4437742"/>
          </a:xfrm>
          <a:prstGeom prst="rect">
            <a:avLst/>
          </a:prstGeom>
          <a:ln>
            <a:solidFill>
              <a:schemeClr val="tx1"/>
            </a:solidFill>
          </a:ln>
        </p:spPr>
      </p:pic>
      <p:sp>
        <p:nvSpPr>
          <p:cNvPr id="10" name="テキスト ボックス 9">
            <a:extLst>
              <a:ext uri="{FF2B5EF4-FFF2-40B4-BE49-F238E27FC236}">
                <a16:creationId xmlns:a16="http://schemas.microsoft.com/office/drawing/2014/main" id="{24D13CEC-AC68-3D0F-4F1C-23311C3BA150}"/>
              </a:ext>
            </a:extLst>
          </p:cNvPr>
          <p:cNvSpPr txBox="1"/>
          <p:nvPr/>
        </p:nvSpPr>
        <p:spPr>
          <a:xfrm>
            <a:off x="6095999" y="1690412"/>
            <a:ext cx="358784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Meiryo" panose="020B0604030504040204" pitchFamily="34" charset="-128"/>
                <a:ea typeface="Meiryo" panose="020B0604030504040204" pitchFamily="34" charset="-128"/>
              </a:rPr>
              <a:t>HCCMM</a:t>
            </a:r>
            <a:r>
              <a:rPr kumimoji="1" lang="ja-JP" altLang="en-US">
                <a:latin typeface="Meiryo" panose="020B0604030504040204" pitchFamily="34" charset="-128"/>
                <a:ea typeface="Meiryo" panose="020B0604030504040204" pitchFamily="34" charset="-128"/>
              </a:rPr>
              <a:t>の目的関数（</a:t>
            </a:r>
            <a:r>
              <a:rPr kumimoji="1" lang="en-US" altLang="ja-JP" dirty="0">
                <a:latin typeface="Meiryo" panose="020B0604030504040204" pitchFamily="34" charset="-128"/>
                <a:ea typeface="Meiryo" panose="020B0604030504040204" pitchFamily="34" charset="-128"/>
              </a:rPr>
              <a:t>p-3/6</a:t>
            </a:r>
            <a:r>
              <a:rPr kumimoji="1" lang="ja-JP" altLang="en-US">
                <a:latin typeface="Meiryo" panose="020B0604030504040204" pitchFamily="34" charset="-128"/>
                <a:ea typeface="Meiryo" panose="020B0604030504040204" pitchFamily="34" charset="-128"/>
              </a:rPr>
              <a:t>）</a:t>
            </a:r>
          </a:p>
        </p:txBody>
      </p:sp>
      <p:pic>
        <p:nvPicPr>
          <p:cNvPr id="16" name="図 15" descr="テキスト, 手紙&#10;&#10;自動的に生成された説明">
            <a:extLst>
              <a:ext uri="{FF2B5EF4-FFF2-40B4-BE49-F238E27FC236}">
                <a16:creationId xmlns:a16="http://schemas.microsoft.com/office/drawing/2014/main" id="{36CE83E0-5517-178E-E787-DE1B2F2CA345}"/>
              </a:ext>
            </a:extLst>
          </p:cNvPr>
          <p:cNvPicPr>
            <a:picLocks noChangeAspect="1"/>
          </p:cNvPicPr>
          <p:nvPr/>
        </p:nvPicPr>
        <p:blipFill>
          <a:blip r:embed="rId4"/>
          <a:stretch>
            <a:fillRect/>
          </a:stretch>
        </p:blipFill>
        <p:spPr>
          <a:xfrm>
            <a:off x="98471" y="2059743"/>
            <a:ext cx="5871217" cy="1717599"/>
          </a:xfrm>
          <a:prstGeom prst="rect">
            <a:avLst/>
          </a:prstGeom>
          <a:ln>
            <a:solidFill>
              <a:schemeClr val="tx1"/>
            </a:solidFill>
          </a:ln>
        </p:spPr>
      </p:pic>
      <p:sp>
        <p:nvSpPr>
          <p:cNvPr id="17" name="テキスト ボックス 16">
            <a:extLst>
              <a:ext uri="{FF2B5EF4-FFF2-40B4-BE49-F238E27FC236}">
                <a16:creationId xmlns:a16="http://schemas.microsoft.com/office/drawing/2014/main" id="{23724DC3-9F3B-0E9F-BC7B-3FCC27FA7C6A}"/>
              </a:ext>
            </a:extLst>
          </p:cNvPr>
          <p:cNvSpPr txBox="1"/>
          <p:nvPr/>
        </p:nvSpPr>
        <p:spPr>
          <a:xfrm>
            <a:off x="98472" y="1690412"/>
            <a:ext cx="4184159"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latin typeface="Meiryo" panose="020B0604030504040204" pitchFamily="34" charset="-128"/>
                <a:ea typeface="Meiryo" panose="020B0604030504040204" pitchFamily="34" charset="-128"/>
              </a:rPr>
              <a:t>F</a:t>
            </a:r>
            <a:r>
              <a:rPr kumimoji="1" lang="en-US" altLang="ja-JP" dirty="0">
                <a:latin typeface="Meiryo" panose="020B0604030504040204" pitchFamily="34" charset="-128"/>
                <a:ea typeface="Meiryo" panose="020B0604030504040204" pitchFamily="34" charset="-128"/>
              </a:rPr>
              <a:t>CCMM</a:t>
            </a:r>
            <a:r>
              <a:rPr kumimoji="1" lang="ja-JP" altLang="en-US">
                <a:latin typeface="Meiryo" panose="020B0604030504040204" pitchFamily="34" charset="-128"/>
                <a:ea typeface="Meiryo" panose="020B0604030504040204" pitchFamily="34" charset="-128"/>
              </a:rPr>
              <a:t>の目的関数（参考文献</a:t>
            </a:r>
            <a:r>
              <a:rPr kumimoji="1" lang="en-US" altLang="ja-JP" dirty="0">
                <a:latin typeface="Meiryo" panose="020B0604030504040204" pitchFamily="34" charset="-128"/>
                <a:ea typeface="Meiryo" panose="020B0604030504040204" pitchFamily="34" charset="-128"/>
              </a:rPr>
              <a:t>[7]</a:t>
            </a:r>
            <a:r>
              <a:rPr kumimoji="1" lang="ja-JP" altLang="en-US">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48C4E66D-4960-ECCE-96BE-B7FAA4D993AA}"/>
              </a:ext>
            </a:extLst>
          </p:cNvPr>
          <p:cNvSpPr txBox="1"/>
          <p:nvPr/>
        </p:nvSpPr>
        <p:spPr>
          <a:xfrm>
            <a:off x="615834" y="4244258"/>
            <a:ext cx="5033641"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MMMs</a:t>
            </a:r>
            <a:r>
              <a:rPr kumimoji="1" lang="ja-JP" altLang="en-US">
                <a:latin typeface="Meiryo" panose="020B0604030504040204" pitchFamily="34" charset="-128"/>
                <a:ea typeface="Meiryo" panose="020B0604030504040204" pitchFamily="34" charset="-128"/>
              </a:rPr>
              <a:t>のファジィ度の設定を備えた</a:t>
            </a:r>
            <a:r>
              <a:rPr kumimoji="1" lang="en-US" altLang="ja-JP" dirty="0">
                <a:latin typeface="Meiryo" panose="020B0604030504040204" pitchFamily="34" charset="-128"/>
                <a:ea typeface="Meiryo" panose="020B0604030504040204" pitchFamily="34" charset="-128"/>
              </a:rPr>
              <a:t>FCCMM</a:t>
            </a:r>
            <a:r>
              <a:rPr kumimoji="1" lang="ja-JP" altLang="en-US">
                <a:latin typeface="Meiryo" panose="020B0604030504040204" pitchFamily="34" charset="-128"/>
                <a:ea typeface="Meiryo" panose="020B0604030504040204" pitchFamily="34" charset="-128"/>
              </a:rPr>
              <a:t>の目的関数からファジィ化項を削除することで、</a:t>
            </a:r>
            <a:r>
              <a:rPr kumimoji="1" lang="en-US" altLang="ja-JP" dirty="0">
                <a:latin typeface="Meiryo" panose="020B0604030504040204" pitchFamily="34" charset="-128"/>
                <a:ea typeface="Meiryo" panose="020B0604030504040204" pitchFamily="34" charset="-128"/>
              </a:rPr>
              <a:t>HCCMM</a:t>
            </a:r>
            <a:r>
              <a:rPr lang="ja-JP" altLang="en-US">
                <a:latin typeface="Meiryo" panose="020B0604030504040204" pitchFamily="34" charset="-128"/>
                <a:ea typeface="Meiryo" panose="020B0604030504040204" pitchFamily="34" charset="-128"/>
              </a:rPr>
              <a:t>の目的関数が得られる。</a:t>
            </a:r>
            <a:endParaRPr kumimoji="1" lang="ja-JP" altLang="en-US">
              <a:latin typeface="Meiryo" panose="020B0604030504040204" pitchFamily="34" charset="-128"/>
              <a:ea typeface="Meiryo" panose="020B0604030504040204" pitchFamily="34" charset="-128"/>
            </a:endParaRPr>
          </a:p>
        </p:txBody>
      </p:sp>
      <p:sp>
        <p:nvSpPr>
          <p:cNvPr id="19" name="右矢印 18">
            <a:extLst>
              <a:ext uri="{FF2B5EF4-FFF2-40B4-BE49-F238E27FC236}">
                <a16:creationId xmlns:a16="http://schemas.microsoft.com/office/drawing/2014/main" id="{576B3156-AC97-1866-4A64-BDDBD0256A3E}"/>
              </a:ext>
            </a:extLst>
          </p:cNvPr>
          <p:cNvSpPr/>
          <p:nvPr/>
        </p:nvSpPr>
        <p:spPr>
          <a:xfrm>
            <a:off x="98472" y="4492425"/>
            <a:ext cx="424042" cy="426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7459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NEEDS-SCAN/PANEL Dataset</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33</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679940" y="3085727"/>
                <a:ext cx="4805816" cy="1015663"/>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0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0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000" dirty="0">
                    <a:latin typeface="Meiryo" panose="020B0604030504040204" pitchFamily="34" charset="-128"/>
                    <a:ea typeface="Meiryo" panose="020B0604030504040204" pitchFamily="34" charset="-128"/>
                    <a:cs typeface="Arial" panose="020B0604020202020204" pitchFamily="34" charset="0"/>
                  </a:rPr>
                  <a:t>AUC</a:t>
                </a:r>
                <a:r>
                  <a:rPr lang="ja-JP" altLang="en-US" sz="20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679940" y="3085727"/>
                <a:ext cx="4805816" cy="1015663"/>
              </a:xfrm>
              <a:prstGeom prst="rect">
                <a:avLst/>
              </a:prstGeom>
              <a:blipFill>
                <a:blip r:embed="rId3"/>
                <a:stretch>
                  <a:fillRect l="-1319" t="-2439" b="-853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679941" y="1787572"/>
            <a:ext cx="4673860"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a:latin typeface="Meiryo" panose="020B0604030504040204" pitchFamily="34" charset="-128"/>
                <a:ea typeface="Meiryo" panose="020B0604030504040204" pitchFamily="34" charset="-128"/>
                <a:cs typeface="Arial" panose="020B0604020202020204" pitchFamily="34" charset="0"/>
              </a:rPr>
              <a:t>各結果初期値をランダムに設定した</a:t>
            </a:r>
            <a:r>
              <a:rPr kumimoji="1" lang="en-US" altLang="ja-JP" sz="20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0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636669" y="5665753"/>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636669" y="5665753"/>
                <a:ext cx="5375895" cy="369332"/>
              </a:xfrm>
              <a:prstGeom prst="rect">
                <a:avLst/>
              </a:prstGeom>
              <a:blipFill>
                <a:blip r:embed="rId4"/>
                <a:stretch>
                  <a:fillRect l="-706" t="-3226" b="-22581"/>
                </a:stretch>
              </a:blipFill>
            </p:spPr>
            <p:txBody>
              <a:bodyPr/>
              <a:lstStyle/>
              <a:p>
                <a:r>
                  <a:rPr lang="ja-JP" altLang="en-US">
                    <a:noFill/>
                  </a:rPr>
                  <a:t> </a:t>
                </a:r>
              </a:p>
            </p:txBody>
          </p:sp>
        </mc:Fallback>
      </mc:AlternateContent>
      <p:pic>
        <p:nvPicPr>
          <p:cNvPr id="12" name="図 11" descr="グラフ, 折れ線グラフ&#10;&#10;自動的に生成された説明">
            <a:extLst>
              <a:ext uri="{FF2B5EF4-FFF2-40B4-BE49-F238E27FC236}">
                <a16:creationId xmlns:a16="http://schemas.microsoft.com/office/drawing/2014/main" id="{C69B87E9-8390-28EF-54D5-E12A3035D78B}"/>
              </a:ext>
            </a:extLst>
          </p:cNvPr>
          <p:cNvPicPr>
            <a:picLocks noChangeAspect="1"/>
          </p:cNvPicPr>
          <p:nvPr/>
        </p:nvPicPr>
        <p:blipFill rotWithShape="1">
          <a:blip r:embed="rId5"/>
          <a:srcRect t="6051"/>
          <a:stretch/>
        </p:blipFill>
        <p:spPr>
          <a:xfrm>
            <a:off x="167055" y="1312160"/>
            <a:ext cx="6178661" cy="4353593"/>
          </a:xfrm>
          <a:prstGeom prst="rect">
            <a:avLst/>
          </a:prstGeom>
        </p:spPr>
      </p:pic>
    </p:spTree>
    <p:extLst>
      <p:ext uri="{BB962C8B-B14F-4D97-AF65-F5344CB8AC3E}">
        <p14:creationId xmlns:p14="http://schemas.microsoft.com/office/powerpoint/2010/main" val="2366649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499CAF0F-FAC3-4140-B283-B9CABC3EFE8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636669" y="163634"/>
            <a:ext cx="11117526" cy="1033669"/>
          </a:xfrm>
        </p:spPr>
        <p:txBody>
          <a:bodyPr>
            <a:noAutofit/>
          </a:bodyPr>
          <a:lstStyle/>
          <a:p>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結果</a:t>
            </a:r>
            <a: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t>: </a:t>
            </a:r>
            <a:r>
              <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パラメータ</a:t>
            </a:r>
            <a:r>
              <a:rPr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rPr>
              <a:t>による推薦性能の変化</a:t>
            </a:r>
            <a:br>
              <a:rPr kumimoji="1" lang="en-US" altLang="ja-JP" sz="3600" dirty="0">
                <a:solidFill>
                  <a:srgbClr val="FFFFFF"/>
                </a:solidFill>
                <a:latin typeface="Meiryo" panose="020B0604030504040204" pitchFamily="34" charset="-128"/>
                <a:ea typeface="Meiryo" panose="020B0604030504040204" pitchFamily="34" charset="-128"/>
                <a:cs typeface="Arial" panose="020B0604020202020204" pitchFamily="34" charset="0"/>
              </a:rPr>
            </a:b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r>
              <a:rPr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MovieLens-100k</a:t>
            </a:r>
            <a:r>
              <a:rPr kumimoji="1" lang="en-US" altLang="ja-JP" sz="3200" dirty="0">
                <a:solidFill>
                  <a:srgbClr val="FFFFFF"/>
                </a:solidFill>
                <a:latin typeface="Meiryo" panose="020B0604030504040204" pitchFamily="34" charset="-128"/>
                <a:ea typeface="Meiryo" panose="020B0604030504040204" pitchFamily="34" charset="-128"/>
                <a:cs typeface="Arial" panose="020B0604020202020204" pitchFamily="34" charset="0"/>
              </a:rPr>
              <a:t>)</a:t>
            </a:r>
            <a:endParaRPr kumimoji="1" lang="ja-JP" altLang="en-US" sz="3600">
              <a:solidFill>
                <a:srgbClr val="FFFFFF"/>
              </a:solidFill>
              <a:latin typeface="Meiryo" panose="020B0604030504040204" pitchFamily="34" charset="-128"/>
              <a:ea typeface="Meiryo" panose="020B0604030504040204" pitchFamily="34" charset="-128"/>
              <a:cs typeface="Arial" panose="020B0604020202020204" pitchFamily="34" charset="0"/>
            </a:endParaRPr>
          </a:p>
        </p:txBody>
      </p:sp>
      <p:sp>
        <p:nvSpPr>
          <p:cNvPr id="10" name="スライド番号プレースホルダー 9">
            <a:extLst>
              <a:ext uri="{FF2B5EF4-FFF2-40B4-BE49-F238E27FC236}">
                <a16:creationId xmlns:a16="http://schemas.microsoft.com/office/drawing/2014/main" id="{391DE856-4FEA-1F42-80C2-CC793D1A4717}"/>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34</a:t>
            </a:fld>
            <a:endParaRPr kumimoji="1" lang="ja-JP" altLang="en-US" sz="16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7CED72A-5CB8-5D40-A75C-11214C0C4254}"/>
                  </a:ext>
                </a:extLst>
              </p:cNvPr>
              <p:cNvSpPr txBox="1"/>
              <p:nvPr/>
            </p:nvSpPr>
            <p:spPr>
              <a:xfrm>
                <a:off x="6476217" y="3604186"/>
                <a:ext cx="4877583" cy="1015663"/>
              </a:xfrm>
              <a:prstGeom prst="rect">
                <a:avLst/>
              </a:prstGeom>
              <a:noFill/>
            </p:spPr>
            <p:txBody>
              <a:bodyPr wrap="square" rtlCol="0">
                <a:spAutoFit/>
              </a:bodyPr>
              <a:lstStyle/>
              <a:p>
                <a:pPr marL="342900" indent="-342900">
                  <a:buFont typeface="Wingdings" pitchFamily="2" charset="2"/>
                  <a:buChar char="ü"/>
                </a:pPr>
                <a14:m>
                  <m:oMath xmlns:m="http://schemas.openxmlformats.org/officeDocument/2006/math">
                    <m:r>
                      <a:rPr lang="en-US" altLang="ja-JP" sz="2000" i="1" smtClean="0">
                        <a:latin typeface="Cambria Math" panose="02040503050406030204" pitchFamily="18" charset="0"/>
                        <a:ea typeface="Cambria Math" panose="02040503050406030204" pitchFamily="18" charset="0"/>
                        <a:cs typeface="Arial" panose="020B0604020202020204" pitchFamily="34" charset="0"/>
                      </a:rPr>
                      <m:t>𝛿</m:t>
                    </m:r>
                  </m:oMath>
                </a14:m>
                <a:r>
                  <a:rPr lang="ja-JP" altLang="en-US" sz="2000">
                    <a:latin typeface="Meiryo" panose="020B0604030504040204" pitchFamily="34" charset="-128"/>
                    <a:ea typeface="Meiryo" panose="020B0604030504040204" pitchFamily="34" charset="-128"/>
                    <a:cs typeface="Arial" panose="020B0604020202020204" pitchFamily="34" charset="0"/>
                  </a:rPr>
                  <a:t>が減少する（ラフさを大きくする）につれ，</a:t>
                </a:r>
                <a:r>
                  <a:rPr lang="en-US" altLang="ja-JP" sz="2000" dirty="0">
                    <a:latin typeface="Meiryo" panose="020B0604030504040204" pitchFamily="34" charset="-128"/>
                    <a:ea typeface="Meiryo" panose="020B0604030504040204" pitchFamily="34" charset="-128"/>
                    <a:cs typeface="Arial" panose="020B0604020202020204" pitchFamily="34" charset="0"/>
                  </a:rPr>
                  <a:t>AUC</a:t>
                </a:r>
                <a:r>
                  <a:rPr lang="ja-JP" altLang="en-US" sz="2000">
                    <a:latin typeface="Meiryo" panose="020B0604030504040204" pitchFamily="34" charset="-128"/>
                    <a:ea typeface="Meiryo" panose="020B0604030504040204" pitchFamily="34" charset="-128"/>
                    <a:cs typeface="Arial" panose="020B0604020202020204" pitchFamily="34" charset="0"/>
                  </a:rPr>
                  <a:t>が向上し，最大となったのちに収束していく．</a:t>
                </a:r>
                <a:endParaRPr lang="en-US" altLang="ja-JP" sz="2000" dirty="0">
                  <a:latin typeface="Meiryo" panose="020B0604030504040204" pitchFamily="34" charset="-128"/>
                  <a:ea typeface="Meiryo" panose="020B0604030504040204" pitchFamily="34" charset="-128"/>
                  <a:cs typeface="Arial" panose="020B0604020202020204" pitchFamily="34" charset="0"/>
                </a:endParaRPr>
              </a:p>
            </p:txBody>
          </p:sp>
        </mc:Choice>
        <mc:Fallback xmlns="">
          <p:sp>
            <p:nvSpPr>
              <p:cNvPr id="7" name="テキスト ボックス 6">
                <a:extLst>
                  <a:ext uri="{FF2B5EF4-FFF2-40B4-BE49-F238E27FC236}">
                    <a16:creationId xmlns:a16="http://schemas.microsoft.com/office/drawing/2014/main" id="{D7CED72A-5CB8-5D40-A75C-11214C0C4254}"/>
                  </a:ext>
                </a:extLst>
              </p:cNvPr>
              <p:cNvSpPr txBox="1">
                <a:spLocks noRot="1" noChangeAspect="1" noMove="1" noResize="1" noEditPoints="1" noAdjustHandles="1" noChangeArrowheads="1" noChangeShapeType="1" noTextEdit="1"/>
              </p:cNvSpPr>
              <p:nvPr/>
            </p:nvSpPr>
            <p:spPr>
              <a:xfrm>
                <a:off x="6476217" y="3604186"/>
                <a:ext cx="4877583" cy="1015663"/>
              </a:xfrm>
              <a:prstGeom prst="rect">
                <a:avLst/>
              </a:prstGeom>
              <a:blipFill>
                <a:blip r:embed="rId3"/>
                <a:stretch>
                  <a:fillRect l="-1036" t="-2469" r="-1036" b="-9877"/>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2D895F8B-325F-B948-9B11-03097D11B329}"/>
              </a:ext>
            </a:extLst>
          </p:cNvPr>
          <p:cNvSpPr txBox="1"/>
          <p:nvPr/>
        </p:nvSpPr>
        <p:spPr>
          <a:xfrm>
            <a:off x="6476217" y="1847220"/>
            <a:ext cx="5074254"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a:latin typeface="Meiryo" panose="020B0604030504040204" pitchFamily="34" charset="-128"/>
                <a:ea typeface="Meiryo" panose="020B0604030504040204" pitchFamily="34" charset="-128"/>
                <a:cs typeface="Arial" panose="020B0604020202020204" pitchFamily="34" charset="0"/>
              </a:rPr>
              <a:t>各結果は初期値をランダムに設定した</a:t>
            </a:r>
            <a:r>
              <a:rPr kumimoji="1" lang="en-US" altLang="ja-JP" sz="2000" dirty="0">
                <a:latin typeface="Meiryo" panose="020B0604030504040204" pitchFamily="34" charset="-128"/>
                <a:ea typeface="Meiryo" panose="020B0604030504040204" pitchFamily="34" charset="-128"/>
                <a:cs typeface="Arial" panose="020B0604020202020204" pitchFamily="34" charset="0"/>
              </a:rPr>
              <a:t>10</a:t>
            </a:r>
            <a:r>
              <a:rPr kumimoji="1" lang="ja-JP" altLang="en-US" sz="2000">
                <a:latin typeface="Meiryo" panose="020B0604030504040204" pitchFamily="34" charset="-128"/>
                <a:ea typeface="Meiryo" panose="020B0604030504040204" pitchFamily="34" charset="-128"/>
                <a:cs typeface="Arial" panose="020B0604020202020204" pitchFamily="34" charset="0"/>
              </a:rPr>
              <a:t>回試行の平均値</a:t>
            </a:r>
            <a:endParaRPr kumimoji="1" lang="en" altLang="ja-JP"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88CD48CA-86E4-D95D-6C31-779E0015315C}"/>
                  </a:ext>
                </a:extLst>
              </p:cNvPr>
              <p:cNvSpPr txBox="1"/>
              <p:nvPr/>
            </p:nvSpPr>
            <p:spPr>
              <a:xfrm>
                <a:off x="819537" y="5987018"/>
                <a:ext cx="5375895"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図．</a:t>
                </a:r>
                <a14:m>
                  <m:oMath xmlns:m="http://schemas.openxmlformats.org/officeDocument/2006/math">
                    <m:r>
                      <m:rPr>
                        <m:sty m:val="p"/>
                      </m:rPr>
                      <a:rPr lang="en-US" altLang="ja-JP" i="1" smtClean="0">
                        <a:latin typeface="Cambria Math" panose="02040503050406030204" pitchFamily="18" charset="0"/>
                      </a:rPr>
                      <m:t>δ</m:t>
                    </m:r>
                  </m:oMath>
                </a14:m>
                <a:r>
                  <a:rPr kumimoji="1" lang="ja-JP" altLang="en-US">
                    <a:latin typeface="Meiryo" panose="020B0604030504040204" pitchFamily="34" charset="-128"/>
                    <a:ea typeface="Meiryo" panose="020B0604030504040204" pitchFamily="34" charset="-128"/>
                  </a:rPr>
                  <a:t>を変化させた時の</a:t>
                </a:r>
                <a:r>
                  <a:rPr kumimoji="1" lang="en-US" altLang="ja-JP" dirty="0">
                    <a:latin typeface="Meiryo" panose="020B0604030504040204" pitchFamily="34" charset="-128"/>
                    <a:ea typeface="Meiryo" panose="020B0604030504040204" pitchFamily="34" charset="-128"/>
                  </a:rPr>
                  <a:t>AUC</a:t>
                </a:r>
                <a:r>
                  <a:rPr kumimoji="1" lang="ja-JP" altLang="en-US">
                    <a:latin typeface="Meiryo" panose="020B0604030504040204" pitchFamily="34" charset="-128"/>
                    <a:ea typeface="Meiryo" panose="020B0604030504040204" pitchFamily="34" charset="-128"/>
                  </a:rPr>
                  <a:t>の変化</a:t>
                </a:r>
                <a:r>
                  <a:rPr kumimoji="1" lang="en-US" altLang="ja-JP" dirty="0">
                    <a:latin typeface="Meiryo" panose="020B0604030504040204" pitchFamily="34" charset="-128"/>
                    <a:ea typeface="Meiryo" panose="020B0604030504040204" pitchFamily="34" charset="-128"/>
                  </a:rPr>
                  <a:t>(RSCCMM-CF)</a:t>
                </a:r>
                <a:endParaRPr kumimoji="1" lang="ja-JP" altLang="en-US">
                  <a:latin typeface="Meiryo" panose="020B0604030504040204" pitchFamily="34" charset="-128"/>
                  <a:ea typeface="Meiryo" panose="020B0604030504040204" pitchFamily="34" charset="-128"/>
                </a:endParaRPr>
              </a:p>
            </p:txBody>
          </p:sp>
        </mc:Choice>
        <mc:Fallback xmlns="">
          <p:sp>
            <p:nvSpPr>
              <p:cNvPr id="5" name="テキスト ボックス 4">
                <a:extLst>
                  <a:ext uri="{FF2B5EF4-FFF2-40B4-BE49-F238E27FC236}">
                    <a16:creationId xmlns:a16="http://schemas.microsoft.com/office/drawing/2014/main" id="{88CD48CA-86E4-D95D-6C31-779E0015315C}"/>
                  </a:ext>
                </a:extLst>
              </p:cNvPr>
              <p:cNvSpPr txBox="1">
                <a:spLocks noRot="1" noChangeAspect="1" noMove="1" noResize="1" noEditPoints="1" noAdjustHandles="1" noChangeArrowheads="1" noChangeShapeType="1" noTextEdit="1"/>
              </p:cNvSpPr>
              <p:nvPr/>
            </p:nvSpPr>
            <p:spPr>
              <a:xfrm>
                <a:off x="819537" y="5987018"/>
                <a:ext cx="5375895" cy="369332"/>
              </a:xfrm>
              <a:prstGeom prst="rect">
                <a:avLst/>
              </a:prstGeom>
              <a:blipFill>
                <a:blip r:embed="rId4"/>
                <a:stretch>
                  <a:fillRect l="-943" t="-3333" b="-26667"/>
                </a:stretch>
              </a:blipFill>
            </p:spPr>
            <p:txBody>
              <a:bodyPr/>
              <a:lstStyle/>
              <a:p>
                <a:r>
                  <a:rPr lang="ja-JP" altLang="en-US">
                    <a:noFill/>
                  </a:rPr>
                  <a:t> </a:t>
                </a:r>
              </a:p>
            </p:txBody>
          </p:sp>
        </mc:Fallback>
      </mc:AlternateContent>
      <p:pic>
        <p:nvPicPr>
          <p:cNvPr id="9" name="図 8" descr="グラフ, 折れ線グラフ&#10;&#10;自動的に生成された説明">
            <a:extLst>
              <a:ext uri="{FF2B5EF4-FFF2-40B4-BE49-F238E27FC236}">
                <a16:creationId xmlns:a16="http://schemas.microsoft.com/office/drawing/2014/main" id="{054B5DD6-7D0D-8ADC-3D13-B9E47A3731E9}"/>
              </a:ext>
            </a:extLst>
          </p:cNvPr>
          <p:cNvPicPr>
            <a:picLocks noChangeAspect="1"/>
          </p:cNvPicPr>
          <p:nvPr/>
        </p:nvPicPr>
        <p:blipFill>
          <a:blip r:embed="rId5"/>
          <a:stretch>
            <a:fillRect/>
          </a:stretch>
        </p:blipFill>
        <p:spPr>
          <a:xfrm>
            <a:off x="198716" y="1267044"/>
            <a:ext cx="6080948" cy="4719974"/>
          </a:xfrm>
          <a:prstGeom prst="rect">
            <a:avLst/>
          </a:prstGeom>
        </p:spPr>
      </p:pic>
    </p:spTree>
    <p:extLst>
      <p:ext uri="{BB962C8B-B14F-4D97-AF65-F5344CB8AC3E}">
        <p14:creationId xmlns:p14="http://schemas.microsoft.com/office/powerpoint/2010/main" val="139402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410C9C99-6C27-104C-91B9-BF624C9DF214}"/>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303996" y="146738"/>
            <a:ext cx="10808204" cy="10336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24" name="テキスト ボックス 23">
            <a:extLst>
              <a:ext uri="{FF2B5EF4-FFF2-40B4-BE49-F238E27FC236}">
                <a16:creationId xmlns:a16="http://schemas.microsoft.com/office/drawing/2014/main" id="{217F17FA-6B42-AF41-925F-4DA7DED5F1DB}"/>
              </a:ext>
            </a:extLst>
          </p:cNvPr>
          <p:cNvSpPr txBox="1"/>
          <p:nvPr/>
        </p:nvSpPr>
        <p:spPr>
          <a:xfrm>
            <a:off x="115572" y="1477582"/>
            <a:ext cx="5609367" cy="830997"/>
          </a:xfrm>
          <a:prstGeom prst="rect">
            <a:avLst/>
          </a:prstGeom>
          <a:noFill/>
          <a:ln w="38100">
            <a:solidFill>
              <a:srgbClr val="00B0F0"/>
            </a:solidFill>
          </a:ln>
        </p:spPr>
        <p:txBody>
          <a:bodyPr wrap="square" rtlCol="0">
            <a:spAutoFit/>
          </a:bodyPr>
          <a:lstStyle/>
          <a:p>
            <a:pPr>
              <a:defRPr/>
            </a:pPr>
            <a:r>
              <a:rPr kumimoji="1" lang="ja-JP" altLang="en-US" sz="2800" b="1">
                <a:latin typeface="Meiryo" panose="020B0604030504040204" pitchFamily="34" charset="-128"/>
                <a:ea typeface="Meiryo" panose="020B0604030504040204" pitchFamily="34" charset="-128"/>
                <a:cs typeface="Arial" panose="020B0604020202020204" pitchFamily="34" charset="0"/>
              </a:rPr>
              <a:t>推薦システム</a:t>
            </a:r>
            <a:endParaRPr kumimoji="1" lang="en-US" altLang="ja-JP" sz="2800" b="1" dirty="0">
              <a:latin typeface="Meiryo" panose="020B0604030504040204" pitchFamily="34" charset="-128"/>
              <a:ea typeface="Meiryo" panose="020B0604030504040204" pitchFamily="34" charset="-128"/>
              <a:cs typeface="Arial" panose="020B0604020202020204" pitchFamily="34" charset="0"/>
            </a:endParaRPr>
          </a:p>
          <a:p>
            <a:pPr>
              <a:defRPr/>
            </a:pPr>
            <a:r>
              <a:rPr kumimoji="1" lang="ja-JP" altLang="en-US" sz="2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ユーザー毎に，好ましいコンテンツを推薦する</a:t>
            </a:r>
          </a:p>
        </p:txBody>
      </p:sp>
      <p:pic>
        <p:nvPicPr>
          <p:cNvPr id="29" name="図 28" descr="写真, ポーズ, 画面, モニター が含まれている画像&#10;&#10;自動的に生成された説明">
            <a:extLst>
              <a:ext uri="{FF2B5EF4-FFF2-40B4-BE49-F238E27FC236}">
                <a16:creationId xmlns:a16="http://schemas.microsoft.com/office/drawing/2014/main" id="{DE6B19D2-4598-B549-B96B-EA2AABBAFEA5}"/>
              </a:ext>
            </a:extLst>
          </p:cNvPr>
          <p:cNvPicPr>
            <a:picLocks noChangeAspect="1"/>
          </p:cNvPicPr>
          <p:nvPr/>
        </p:nvPicPr>
        <p:blipFill rotWithShape="1">
          <a:blip r:embed="rId3"/>
          <a:srcRect r="32064"/>
          <a:stretch/>
        </p:blipFill>
        <p:spPr>
          <a:xfrm>
            <a:off x="115572" y="2447058"/>
            <a:ext cx="5609367" cy="3745164"/>
          </a:xfrm>
          <a:prstGeom prst="rect">
            <a:avLst/>
          </a:prstGeom>
        </p:spPr>
      </p:pic>
      <p:sp>
        <p:nvSpPr>
          <p:cNvPr id="30" name="テキスト ボックス 29">
            <a:extLst>
              <a:ext uri="{FF2B5EF4-FFF2-40B4-BE49-F238E27FC236}">
                <a16:creationId xmlns:a16="http://schemas.microsoft.com/office/drawing/2014/main" id="{3B0FABF8-25F3-B649-9198-D8A1380CB378}"/>
              </a:ext>
            </a:extLst>
          </p:cNvPr>
          <p:cNvSpPr txBox="1"/>
          <p:nvPr/>
        </p:nvSpPr>
        <p:spPr>
          <a:xfrm>
            <a:off x="115572" y="6239896"/>
            <a:ext cx="54040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https://</a:t>
            </a:r>
            <a:r>
              <a:rPr kumimoji="1" lang="en" altLang="ja-JP" sz="14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www.amazon.co.jp</a:t>
            </a:r>
            <a:r>
              <a:rPr kumimoji="1" lang="en" altLang="ja-JP"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/Prime-Video</a:t>
            </a:r>
            <a:endParaRPr kumimoji="1" lang="ja-JP" altLang="en-US" sz="1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26" name="角丸四角形 25">
            <a:extLst>
              <a:ext uri="{FF2B5EF4-FFF2-40B4-BE49-F238E27FC236}">
                <a16:creationId xmlns:a16="http://schemas.microsoft.com/office/drawing/2014/main" id="{E4294FEB-EEB0-AC4A-B99C-D0620AFD6CD7}"/>
              </a:ext>
            </a:extLst>
          </p:cNvPr>
          <p:cNvSpPr/>
          <p:nvPr/>
        </p:nvSpPr>
        <p:spPr>
          <a:xfrm>
            <a:off x="5980426" y="1477582"/>
            <a:ext cx="2090148" cy="4909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a:t>
            </a:r>
            <a:endParaRPr kumimoji="1" lang="en-US" altLang="ja-JP" sz="2000" b="1" dirty="0">
              <a:latin typeface="Meiryo" panose="020B0604030504040204" pitchFamily="34" charset="-128"/>
              <a:ea typeface="Meiryo" panose="020B0604030504040204" pitchFamily="34" charset="-128"/>
              <a:cs typeface="Arial" panose="020B0604020202020204" pitchFamily="34" charset="0"/>
            </a:endParaRPr>
          </a:p>
        </p:txBody>
      </p:sp>
      <p:sp>
        <p:nvSpPr>
          <p:cNvPr id="4" name="テキスト ボックス 3">
            <a:extLst>
              <a:ext uri="{FF2B5EF4-FFF2-40B4-BE49-F238E27FC236}">
                <a16:creationId xmlns:a16="http://schemas.microsoft.com/office/drawing/2014/main" id="{7E989A2D-7B6E-C54D-80E1-12D32275CF43}"/>
              </a:ext>
            </a:extLst>
          </p:cNvPr>
          <p:cNvSpPr txBox="1"/>
          <p:nvPr/>
        </p:nvSpPr>
        <p:spPr>
          <a:xfrm>
            <a:off x="5980426" y="2020748"/>
            <a:ext cx="5768551"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類似した対象同士からなるクラスターを抽出することにより，データを自動的に分類・要約する手法</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下矢印 6">
            <a:extLst>
              <a:ext uri="{FF2B5EF4-FFF2-40B4-BE49-F238E27FC236}">
                <a16:creationId xmlns:a16="http://schemas.microsoft.com/office/drawing/2014/main" id="{7A4D254A-7704-9444-B533-6E29ABE495F8}"/>
              </a:ext>
            </a:extLst>
          </p:cNvPr>
          <p:cNvSpPr/>
          <p:nvPr/>
        </p:nvSpPr>
        <p:spPr>
          <a:xfrm>
            <a:off x="6152706" y="3371616"/>
            <a:ext cx="406108" cy="1247259"/>
          </a:xfrm>
          <a:prstGeom prst="downArrow">
            <a:avLst>
              <a:gd name="adj1" fmla="val 50000"/>
              <a:gd name="adj2" fmla="val 103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Arial" panose="020B0604020202020204" pitchFamily="34" charset="0"/>
              <a:cs typeface="Arial" panose="020B0604020202020204" pitchFamily="34" charset="0"/>
            </a:endParaRPr>
          </a:p>
        </p:txBody>
      </p:sp>
      <p:sp>
        <p:nvSpPr>
          <p:cNvPr id="9" name="テキスト ボックス 8">
            <a:extLst>
              <a:ext uri="{FF2B5EF4-FFF2-40B4-BE49-F238E27FC236}">
                <a16:creationId xmlns:a16="http://schemas.microsoft.com/office/drawing/2014/main" id="{D175E4B8-0B16-234B-A476-8CD00A11D737}"/>
              </a:ext>
            </a:extLst>
          </p:cNvPr>
          <p:cNvSpPr txBox="1"/>
          <p:nvPr/>
        </p:nvSpPr>
        <p:spPr>
          <a:xfrm>
            <a:off x="6735167" y="3371616"/>
            <a:ext cx="4470947" cy="1200329"/>
          </a:xfrm>
          <a:prstGeom prst="rect">
            <a:avLst/>
          </a:prstGeom>
          <a:noFill/>
        </p:spPr>
        <p:txBody>
          <a:bodyPr wrap="square" rtlCol="0">
            <a:spAutoFit/>
          </a:bodyPr>
          <a:lstStyle/>
          <a:p>
            <a:r>
              <a:rPr lang="ja-JP" altLang="en-US" sz="2400">
                <a:latin typeface="Meiryo" panose="020B0604030504040204" pitchFamily="34" charset="-128"/>
                <a:ea typeface="Meiryo" panose="020B0604030504040204" pitchFamily="34" charset="-128"/>
                <a:cs typeface="Arial" panose="020B0604020202020204" pitchFamily="34" charset="0"/>
              </a:rPr>
              <a:t>・容易な実装</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・効率的な計算</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a:latin typeface="Meiryo" panose="020B0604030504040204" pitchFamily="34" charset="-128"/>
                <a:ea typeface="Meiryo" panose="020B0604030504040204" pitchFamily="34" charset="-128"/>
                <a:cs typeface="Arial" panose="020B0604020202020204" pitchFamily="34" charset="0"/>
              </a:rPr>
              <a:t>・メモリの削減</a:t>
            </a:r>
            <a:endParaRPr lang="en"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角丸四角形 26">
            <a:extLst>
              <a:ext uri="{FF2B5EF4-FFF2-40B4-BE49-F238E27FC236}">
                <a16:creationId xmlns:a16="http://schemas.microsoft.com/office/drawing/2014/main" id="{90039168-E6A0-DE4C-805C-DE5290C1E376}"/>
              </a:ext>
            </a:extLst>
          </p:cNvPr>
          <p:cNvSpPr/>
          <p:nvPr/>
        </p:nvSpPr>
        <p:spPr>
          <a:xfrm>
            <a:off x="5980426" y="4722484"/>
            <a:ext cx="5980430" cy="53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latin typeface="Meiryo" panose="020B0604030504040204" pitchFamily="34" charset="-128"/>
                <a:ea typeface="Meiryo" panose="020B0604030504040204" pitchFamily="34" charset="-128"/>
                <a:cs typeface="Arial" panose="020B0604020202020204" pitchFamily="34" charset="0"/>
              </a:rPr>
              <a:t>クラスタリングに基づく協調フィルタリング</a:t>
            </a:r>
            <a:r>
              <a:rPr kumimoji="1" lang="en-US" altLang="ja-JP" sz="2000" b="1" dirty="0">
                <a:latin typeface="Meiryo" panose="020B0604030504040204" pitchFamily="34" charset="-128"/>
                <a:ea typeface="Meiryo" panose="020B0604030504040204" pitchFamily="34" charset="-128"/>
                <a:cs typeface="Arial" panose="020B0604020202020204" pitchFamily="34" charset="0"/>
              </a:rPr>
              <a:t>(CF)</a:t>
            </a:r>
          </a:p>
        </p:txBody>
      </p:sp>
      <p:sp>
        <p:nvSpPr>
          <p:cNvPr id="15" name="テキスト ボックス 14">
            <a:extLst>
              <a:ext uri="{FF2B5EF4-FFF2-40B4-BE49-F238E27FC236}">
                <a16:creationId xmlns:a16="http://schemas.microsoft.com/office/drawing/2014/main" id="{BE33E884-96F4-4340-A477-4511F3E9613F}"/>
              </a:ext>
            </a:extLst>
          </p:cNvPr>
          <p:cNvSpPr txBox="1"/>
          <p:nvPr/>
        </p:nvSpPr>
        <p:spPr>
          <a:xfrm>
            <a:off x="5925492" y="5347688"/>
            <a:ext cx="6321444" cy="1200329"/>
          </a:xfrm>
          <a:prstGeom prst="rect">
            <a:avLst/>
          </a:prstGeom>
          <a:noFill/>
        </p:spPr>
        <p:txBody>
          <a:bodyPr wrap="square" rtlCol="0">
            <a:spAutoFit/>
          </a:bodyPr>
          <a:lstStyle/>
          <a:p>
            <a:r>
              <a:rPr lang="ja-JP" altLang="en-US" sz="2400" dirty="0">
                <a:latin typeface="Meiryo" panose="020B0604030504040204" pitchFamily="34" charset="-128"/>
                <a:ea typeface="Meiryo" panose="020B0604030504040204" pitchFamily="34" charset="-128"/>
              </a:rPr>
              <a:t>嗜好パターンの類似したユーザーをクラスターとして抽出し，ユーザーの帰属するクラスター内で嗜好度の高いコンテンツを推薦</a:t>
            </a:r>
            <a:endParaRPr lang="en" altLang="ja-JP" sz="2400" dirty="0">
              <a:effectLst/>
              <a:latin typeface="Meiryo" panose="020B0604030504040204" pitchFamily="34" charset="-128"/>
              <a:ea typeface="Meiryo" panose="020B0604030504040204" pitchFamily="34" charset="-128"/>
            </a:endParaRPr>
          </a:p>
        </p:txBody>
      </p:sp>
      <p:sp>
        <p:nvSpPr>
          <p:cNvPr id="33" name="スライド番号プレースホルダー 32">
            <a:extLst>
              <a:ext uri="{FF2B5EF4-FFF2-40B4-BE49-F238E27FC236}">
                <a16:creationId xmlns:a16="http://schemas.microsoft.com/office/drawing/2014/main" id="{26783BDD-0523-464F-A5C3-13FA2345C22B}"/>
              </a:ext>
            </a:extLst>
          </p:cNvPr>
          <p:cNvSpPr>
            <a:spLocks noGrp="1"/>
          </p:cNvSpPr>
          <p:nvPr>
            <p:ph type="sldNum" sz="quarter" idx="12"/>
          </p:nvPr>
        </p:nvSpPr>
        <p:spPr>
          <a:xfrm>
            <a:off x="9333228" y="6432598"/>
            <a:ext cx="2743200" cy="365125"/>
          </a:xfrm>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4</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29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B668568A-41CE-3988-FBAD-6A38C549AAEA}"/>
              </a:ext>
            </a:extLst>
          </p:cNvPr>
          <p:cNvSpPr txBox="1"/>
          <p:nvPr/>
        </p:nvSpPr>
        <p:spPr>
          <a:xfrm>
            <a:off x="293969" y="4569142"/>
            <a:ext cx="4713966" cy="1969770"/>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共クラスタリングにラフ集合理論の観点を導入した</a:t>
            </a:r>
            <a:r>
              <a:rPr lang="ja-JP" altLang="en-US" sz="2200" b="1" dirty="0">
                <a:latin typeface="Meiryo" panose="020B0604030504040204" pitchFamily="34" charset="-128"/>
                <a:ea typeface="Meiryo" panose="020B0604030504040204" pitchFamily="34" charset="-128"/>
                <a:cs typeface="Arial" panose="020B0604020202020204" pitchFamily="34" charset="0"/>
              </a:rPr>
              <a:t>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(RCCMM)</a:t>
            </a:r>
            <a:r>
              <a:rPr lang="ja-JP" altLang="en-US" sz="2200" dirty="0">
                <a:latin typeface="Meiryo" panose="020B0604030504040204" pitchFamily="34" charset="-128"/>
                <a:ea typeface="Meiryo" panose="020B0604030504040204" pitchFamily="34" charset="-128"/>
                <a:cs typeface="Arial" panose="020B0604020202020204" pitchFamily="34" charset="0"/>
              </a:rPr>
              <a:t>に基づく</a:t>
            </a:r>
            <a:r>
              <a:rPr lang="en-US" altLang="ja-JP" sz="2200" dirty="0">
                <a:latin typeface="Meiryo" panose="020B0604030504040204" pitchFamily="34" charset="-128"/>
                <a:ea typeface="Meiryo" panose="020B0604030504040204" pitchFamily="34" charset="-128"/>
                <a:cs typeface="Arial" panose="020B0604020202020204" pitchFamily="34" charset="0"/>
              </a:rPr>
              <a:t>CF</a:t>
            </a: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ラフ集合理論の重要概念である粒状性を考慮していない</a:t>
            </a:r>
            <a:endParaRPr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
        <p:nvSpPr>
          <p:cNvPr id="33" name="テキスト ボックス 32">
            <a:extLst>
              <a:ext uri="{FF2B5EF4-FFF2-40B4-BE49-F238E27FC236}">
                <a16:creationId xmlns:a16="http://schemas.microsoft.com/office/drawing/2014/main" id="{7311A899-BB63-7945-9664-2D1889AB4D0D}"/>
              </a:ext>
            </a:extLst>
          </p:cNvPr>
          <p:cNvSpPr txBox="1"/>
          <p:nvPr/>
        </p:nvSpPr>
        <p:spPr>
          <a:xfrm>
            <a:off x="293969" y="1806399"/>
            <a:ext cx="11428916" cy="1692771"/>
          </a:xfrm>
          <a:prstGeom prst="rect">
            <a:avLst/>
          </a:prstGeom>
          <a:noFill/>
          <a:ln w="12700">
            <a:solidFill>
              <a:schemeClr val="tx1"/>
            </a:solidFill>
          </a:ln>
        </p:spPr>
        <p:txBody>
          <a:bodyPr wrap="square" rtlCol="0">
            <a:spAutoFit/>
          </a:bodyPr>
          <a:lstStyle/>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ユーザーとアイテム間の関係を表す共起情報</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　→</a:t>
            </a:r>
            <a:r>
              <a:rPr lang="en-US" altLang="ja-JP" sz="2200" dirty="0">
                <a:latin typeface="Meiryo" panose="020B0604030504040204" pitchFamily="34" charset="-128"/>
                <a:ea typeface="Meiryo" panose="020B0604030504040204" pitchFamily="34" charset="-128"/>
                <a:cs typeface="Arial" panose="020B0604020202020204" pitchFamily="34" charset="0"/>
              </a:rPr>
              <a:t> </a:t>
            </a:r>
            <a:r>
              <a:rPr lang="ja-JP" altLang="en-US" sz="2200" dirty="0">
                <a:latin typeface="Meiryo" panose="020B0604030504040204" pitchFamily="34" charset="-128"/>
                <a:ea typeface="Meiryo" panose="020B0604030504040204" pitchFamily="34" charset="-128"/>
                <a:cs typeface="Arial" panose="020B0604020202020204" pitchFamily="34" charset="0"/>
              </a:rPr>
              <a:t>関係の強いユーザーとアイテムの組に着目する</a:t>
            </a:r>
            <a:r>
              <a:rPr lang="ja-JP" altLang="en-US" sz="2200" b="1" dirty="0">
                <a:latin typeface="Meiryo" panose="020B0604030504040204" pitchFamily="34" charset="-128"/>
                <a:ea typeface="Meiryo" panose="020B0604030504040204" pitchFamily="34" charset="-128"/>
                <a:cs typeface="Arial" panose="020B0604020202020204" pitchFamily="34" charset="0"/>
              </a:rPr>
              <a:t>共クラスタリング</a:t>
            </a:r>
            <a:endParaRPr lang="en-US" altLang="ja-JP" sz="2200" b="1" dirty="0">
              <a:latin typeface="Meiryo" panose="020B0604030504040204" pitchFamily="34" charset="-128"/>
              <a:ea typeface="Meiryo" panose="020B0604030504040204" pitchFamily="34" charset="-128"/>
              <a:cs typeface="Arial" panose="020B0604020202020204" pitchFamily="34" charset="0"/>
            </a:endParaRPr>
          </a:p>
          <a:p>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人間の感覚に基づく不確実性に基づくデータ</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r>
              <a:rPr lang="ja-JP" altLang="en-US" sz="2200" dirty="0">
                <a:latin typeface="Meiryo" panose="020B0604030504040204" pitchFamily="34" charset="-128"/>
                <a:ea typeface="Meiryo" panose="020B0604030504040204" pitchFamily="34" charset="-128"/>
                <a:cs typeface="Arial" panose="020B0604020202020204" pitchFamily="34" charset="0"/>
              </a:rPr>
              <a:t>　→</a:t>
            </a:r>
            <a:r>
              <a:rPr lang="en-US" altLang="ja-JP" sz="2200" dirty="0">
                <a:latin typeface="Meiryo" panose="020B0604030504040204" pitchFamily="34" charset="-128"/>
                <a:ea typeface="Meiryo" panose="020B0604030504040204" pitchFamily="34" charset="-128"/>
                <a:cs typeface="Arial" panose="020B0604020202020204" pitchFamily="34" charset="0"/>
              </a:rPr>
              <a:t> </a:t>
            </a:r>
            <a:r>
              <a:rPr lang="ja-JP" altLang="en-US" sz="2200" dirty="0">
                <a:latin typeface="Meiryo" panose="020B0604030504040204" pitchFamily="34" charset="-128"/>
                <a:ea typeface="Meiryo" panose="020B0604030504040204" pitchFamily="34" charset="-128"/>
                <a:cs typeface="Arial" panose="020B0604020202020204" pitchFamily="34" charset="0"/>
              </a:rPr>
              <a:t>ラフ集合理論に基づく</a:t>
            </a:r>
            <a:r>
              <a:rPr lang="ja-JP" altLang="en-US" sz="2200" b="1" dirty="0">
                <a:latin typeface="Meiryo" panose="020B0604030504040204" pitchFamily="34" charset="-128"/>
                <a:ea typeface="Meiryo" panose="020B0604030504040204" pitchFamily="34" charset="-128"/>
                <a:cs typeface="Arial" panose="020B0604020202020204" pitchFamily="34" charset="0"/>
              </a:rPr>
              <a:t>ラフクラスタリング</a:t>
            </a:r>
            <a:endParaRPr lang="en-US" altLang="ja-JP" sz="2200" b="1" dirty="0">
              <a:latin typeface="Meiryo" panose="020B0604030504040204" pitchFamily="34" charset="-128"/>
              <a:ea typeface="Meiryo" panose="020B0604030504040204" pitchFamily="34" charset="-128"/>
              <a:cs typeface="Arial" panose="020B0604020202020204" pitchFamily="34" charset="0"/>
            </a:endParaRPr>
          </a:p>
        </p:txBody>
      </p:sp>
      <p:sp>
        <p:nvSpPr>
          <p:cNvPr id="40" name="正方形/長方形 39">
            <a:extLst>
              <a:ext uri="{FF2B5EF4-FFF2-40B4-BE49-F238E27FC236}">
                <a16:creationId xmlns:a16="http://schemas.microsoft.com/office/drawing/2014/main" id="{5288A6C5-2401-6548-A2DC-019CF082C202}"/>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69720171-2BFD-384A-B0C3-270CC5E63CB9}"/>
              </a:ext>
            </a:extLst>
          </p:cNvPr>
          <p:cNvSpPr>
            <a:spLocks noGrp="1"/>
          </p:cNvSpPr>
          <p:nvPr>
            <p:ph type="title"/>
          </p:nvPr>
        </p:nvSpPr>
        <p:spPr>
          <a:xfrm>
            <a:off x="299259" y="146738"/>
            <a:ext cx="10808204" cy="10336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はじめに</a:t>
            </a:r>
          </a:p>
        </p:txBody>
      </p:sp>
      <p:sp>
        <p:nvSpPr>
          <p:cNvPr id="32" name="角丸四角形 31">
            <a:extLst>
              <a:ext uri="{FF2B5EF4-FFF2-40B4-BE49-F238E27FC236}">
                <a16:creationId xmlns:a16="http://schemas.microsoft.com/office/drawing/2014/main" id="{C940CD92-AE4C-2148-8C4D-F45EFA806E76}"/>
              </a:ext>
            </a:extLst>
          </p:cNvPr>
          <p:cNvSpPr/>
          <p:nvPr/>
        </p:nvSpPr>
        <p:spPr>
          <a:xfrm>
            <a:off x="206494" y="1276151"/>
            <a:ext cx="4655792" cy="57943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ラフ共クラスタリング</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41" name="スライド番号プレースホルダー 40">
            <a:extLst>
              <a:ext uri="{FF2B5EF4-FFF2-40B4-BE49-F238E27FC236}">
                <a16:creationId xmlns:a16="http://schemas.microsoft.com/office/drawing/2014/main" id="{92CD7C26-9DC1-8344-B8A8-79655F2D5E5A}"/>
              </a:ext>
            </a:extLst>
          </p:cNvPr>
          <p:cNvSpPr>
            <a:spLocks noGrp="1"/>
          </p:cNvSpPr>
          <p:nvPr>
            <p:ph type="sldNum" sz="quarter" idx="12"/>
          </p:nvPr>
        </p:nvSpPr>
        <p:spPr/>
        <p:txBody>
          <a:bodyPr/>
          <a:lstStyle/>
          <a:p>
            <a:fld id="{78AECBA7-237D-9E43-83D3-4A5C497A0C00}" type="slidenum">
              <a:rPr kumimoji="1" lang="ja-JP" altLang="en-US" sz="2000" smtClean="0">
                <a:latin typeface="Arial" panose="020B0604020202020204" pitchFamily="34" charset="0"/>
                <a:cs typeface="Arial" panose="020B0604020202020204" pitchFamily="34" charset="0"/>
              </a:rPr>
              <a:t>5</a:t>
            </a:fld>
            <a:endParaRPr kumimoji="1" lang="ja-JP" altLang="en-US" sz="2000">
              <a:latin typeface="Arial" panose="020B0604020202020204" pitchFamily="34" charset="0"/>
              <a:cs typeface="Arial" panose="020B0604020202020204" pitchFamily="34" charset="0"/>
            </a:endParaRPr>
          </a:p>
        </p:txBody>
      </p:sp>
      <p:sp>
        <p:nvSpPr>
          <p:cNvPr id="4" name="角丸四角形 3">
            <a:extLst>
              <a:ext uri="{FF2B5EF4-FFF2-40B4-BE49-F238E27FC236}">
                <a16:creationId xmlns:a16="http://schemas.microsoft.com/office/drawing/2014/main" id="{1944B5E2-C0FD-56A6-6DA4-7C9B1F7659A8}"/>
              </a:ext>
            </a:extLst>
          </p:cNvPr>
          <p:cNvSpPr/>
          <p:nvPr/>
        </p:nvSpPr>
        <p:spPr>
          <a:xfrm>
            <a:off x="206492" y="3903054"/>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従来法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4" name="角丸四角形 13">
            <a:extLst>
              <a:ext uri="{FF2B5EF4-FFF2-40B4-BE49-F238E27FC236}">
                <a16:creationId xmlns:a16="http://schemas.microsoft.com/office/drawing/2014/main" id="{DED97F60-C6D7-0823-F83C-35D4C2DA6EB2}"/>
              </a:ext>
            </a:extLst>
          </p:cNvPr>
          <p:cNvSpPr/>
          <p:nvPr/>
        </p:nvSpPr>
        <p:spPr>
          <a:xfrm>
            <a:off x="6232380" y="3903053"/>
            <a:ext cx="3835420" cy="5794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rPr>
              <a:t>提案法</a:t>
            </a:r>
            <a:r>
              <a:rPr lang="en-US" altLang="ja-JP" sz="2400" b="1" dirty="0">
                <a:solidFill>
                  <a:schemeClr val="tx1"/>
                </a:solidFill>
                <a:latin typeface="Meiryo" panose="020B0604030504040204" pitchFamily="34" charset="-128"/>
                <a:ea typeface="Meiryo" panose="020B0604030504040204" pitchFamily="34" charset="-128"/>
                <a:cs typeface="Arial" panose="020B0604020202020204" pitchFamily="34" charset="0"/>
              </a:rPr>
              <a:t>: RSCCMM-CF</a:t>
            </a:r>
            <a:endParaRPr kumimoji="1" lang="ja-JP" altLang="en-US" sz="2400" b="1">
              <a:solidFill>
                <a:schemeClr val="tx1"/>
              </a:solidFill>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F176FA6D-684C-6437-E680-7C359E847EC3}"/>
              </a:ext>
            </a:extLst>
          </p:cNvPr>
          <p:cNvSpPr/>
          <p:nvPr/>
        </p:nvSpPr>
        <p:spPr>
          <a:xfrm>
            <a:off x="5279712" y="4909936"/>
            <a:ext cx="847297" cy="918849"/>
          </a:xfrm>
          <a:prstGeom prst="rightArrow">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3FABC21-A6DD-06EB-05F5-B498A56A7EC9}"/>
              </a:ext>
            </a:extLst>
          </p:cNvPr>
          <p:cNvSpPr txBox="1"/>
          <p:nvPr/>
        </p:nvSpPr>
        <p:spPr>
          <a:xfrm>
            <a:off x="6336768" y="4569142"/>
            <a:ext cx="5735283" cy="1600438"/>
          </a:xfrm>
          <a:prstGeom prst="rect">
            <a:avLst/>
          </a:prstGeom>
          <a:noFill/>
          <a:ln w="12700">
            <a:noFill/>
          </a:ln>
        </p:spPr>
        <p:txBody>
          <a:bodyPr wrap="square" rtlCol="0">
            <a:spAutoFit/>
          </a:bodyPr>
          <a:lstStyle/>
          <a:p>
            <a:pPr marL="342900" indent="-342900">
              <a:buFont typeface="Arial" panose="020B0604020202020204" pitchFamily="34" charset="0"/>
              <a:buChar char="•"/>
            </a:pPr>
            <a:r>
              <a:rPr lang="ja-JP"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粒状性</a:t>
            </a:r>
            <a:r>
              <a:rPr lang="ja-JP" altLang="en-US" sz="2200" dirty="0">
                <a:latin typeface="Meiryo" panose="020B0604030504040204" pitchFamily="34" charset="-128"/>
                <a:ea typeface="Meiryo" panose="020B0604030504040204" pitchFamily="34" charset="-128"/>
                <a:cs typeface="Arial" panose="020B0604020202020204" pitchFamily="34" charset="0"/>
              </a:rPr>
              <a:t>を考慮したラフ共クラスタリング</a:t>
            </a:r>
            <a:r>
              <a:rPr lang="en-US" altLang="ja-JP" sz="2200" dirty="0">
                <a:latin typeface="Meiryo" panose="020B0604030504040204" pitchFamily="34" charset="-128"/>
                <a:ea typeface="Meiryo" panose="020B0604030504040204" pitchFamily="34" charset="-128"/>
                <a:cs typeface="Arial" panose="020B0604020202020204" pitchFamily="34" charset="0"/>
              </a:rPr>
              <a:t>(RSCCMM)</a:t>
            </a:r>
            <a:r>
              <a:rPr lang="ja-JP" altLang="en-US" sz="2200" dirty="0">
                <a:latin typeface="Meiryo" panose="020B0604030504040204" pitchFamily="34" charset="-128"/>
                <a:ea typeface="Meiryo" panose="020B0604030504040204" pitchFamily="34" charset="-128"/>
                <a:cs typeface="Arial" panose="020B0604020202020204" pitchFamily="34" charset="0"/>
              </a:rPr>
              <a:t>を</a:t>
            </a:r>
            <a:r>
              <a:rPr lang="en-US" altLang="ja-JP" sz="2200" dirty="0">
                <a:latin typeface="Meiryo" panose="020B0604030504040204" pitchFamily="34" charset="-128"/>
                <a:ea typeface="Meiryo" panose="020B0604030504040204" pitchFamily="34" charset="-128"/>
                <a:cs typeface="Arial" panose="020B0604020202020204" pitchFamily="34" charset="0"/>
              </a:rPr>
              <a:t>CF</a:t>
            </a:r>
            <a:r>
              <a:rPr lang="ja-JP" altLang="en-US" sz="2200" dirty="0">
                <a:latin typeface="Meiryo" panose="020B0604030504040204" pitchFamily="34" charset="-128"/>
                <a:ea typeface="Meiryo" panose="020B0604030504040204" pitchFamily="34" charset="-128"/>
                <a:cs typeface="Arial" panose="020B0604020202020204" pitchFamily="34" charset="0"/>
              </a:rPr>
              <a:t>に応用</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lang="en-US" altLang="ja-JP" sz="8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lang="ja-JP" altLang="en-US" sz="2200" dirty="0">
                <a:latin typeface="Meiryo" panose="020B0604030504040204" pitchFamily="34" charset="-128"/>
                <a:ea typeface="Meiryo" panose="020B0604030504040204" pitchFamily="34" charset="-128"/>
                <a:cs typeface="Arial" panose="020B0604020202020204" pitchFamily="34" charset="0"/>
              </a:rPr>
              <a:t>実データを用いた数値実験により，</a:t>
            </a:r>
            <a:br>
              <a:rPr lang="en-US" altLang="ja-JP" sz="2200" dirty="0">
                <a:latin typeface="Meiryo" panose="020B0604030504040204" pitchFamily="34" charset="-128"/>
                <a:ea typeface="Meiryo" panose="020B0604030504040204" pitchFamily="34" charset="-128"/>
                <a:cs typeface="Arial" panose="020B0604020202020204" pitchFamily="34" charset="0"/>
              </a:rPr>
            </a:br>
            <a:r>
              <a:rPr lang="ja-JP" altLang="en-US" sz="2200">
                <a:latin typeface="Meiryo" panose="020B0604030504040204" pitchFamily="34" charset="-128"/>
                <a:ea typeface="Meiryo" panose="020B0604030504040204" pitchFamily="34" charset="-128"/>
                <a:cs typeface="Arial" panose="020B0604020202020204" pitchFamily="34" charset="0"/>
              </a:rPr>
              <a:t>推薦性能・粒状性の効果を</a:t>
            </a:r>
            <a:r>
              <a:rPr lang="ja-JP" altLang="en-US" sz="2200" dirty="0">
                <a:latin typeface="Meiryo" panose="020B0604030504040204" pitchFamily="34" charset="-128"/>
                <a:ea typeface="Meiryo" panose="020B0604030504040204" pitchFamily="34" charset="-128"/>
                <a:cs typeface="Arial" panose="020B0604020202020204" pitchFamily="34" charset="0"/>
              </a:rPr>
              <a:t>検証する</a:t>
            </a:r>
            <a:endParaRPr lang="en-US" altLang="ja-JP" sz="22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5986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22BA6D1-897A-524E-A097-DEB1576BF0DD}"/>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78356" y="294538"/>
            <a:ext cx="10517274" cy="885869"/>
          </a:xfrm>
        </p:spPr>
        <p:txBody>
          <a:bodyPr>
            <a:normAutofit/>
          </a:bodyPr>
          <a:lstStyle/>
          <a:p>
            <a:r>
              <a:rPr kumimoji="1" lang="ja-JP" altLang="en-US" sz="4000" b="1">
                <a:solidFill>
                  <a:srgbClr val="FFFFFF"/>
                </a:solidFill>
                <a:latin typeface="Meiryo" panose="020B0604030504040204" pitchFamily="34" charset="-128"/>
                <a:ea typeface="Meiryo" panose="020B0604030504040204" pitchFamily="34" charset="-128"/>
                <a:cs typeface="Arial" panose="020B0604020202020204" pitchFamily="34" charset="0"/>
              </a:rPr>
              <a:t>構成</a:t>
            </a:r>
          </a:p>
        </p:txBody>
      </p:sp>
      <p:sp>
        <p:nvSpPr>
          <p:cNvPr id="3" name="コンテンツ プレースホルダー 2">
            <a:extLst>
              <a:ext uri="{FF2B5EF4-FFF2-40B4-BE49-F238E27FC236}">
                <a16:creationId xmlns:a16="http://schemas.microsoft.com/office/drawing/2014/main" id="{0A96AFBA-5929-C64A-BF37-76F657C0049A}"/>
              </a:ext>
            </a:extLst>
          </p:cNvPr>
          <p:cNvSpPr>
            <a:spLocks noGrp="1"/>
          </p:cNvSpPr>
          <p:nvPr>
            <p:ph idx="1"/>
          </p:nvPr>
        </p:nvSpPr>
        <p:spPr>
          <a:xfrm>
            <a:off x="578356" y="1327145"/>
            <a:ext cx="11388357" cy="5236317"/>
          </a:xfrm>
        </p:spPr>
        <p:txBody>
          <a:bodyPr anchor="ctr">
            <a:normAutofit/>
          </a:bodyPr>
          <a:lstStyle/>
          <a:p>
            <a:pPr marL="0" indent="0">
              <a:buNone/>
            </a:pP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1. </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はじめに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rPr>
              <a:t>2. </a:t>
            </a:r>
            <a:r>
              <a:rPr kumimoji="1" lang="ja-JP"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準備</a:t>
            </a:r>
            <a:endParaRPr kumimoji="1" lang="en-US" altLang="ja-JP" sz="2400" dirty="0">
              <a:solidFill>
                <a:srgbClr val="FF0000"/>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Hard C-Means (HCM)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C-Means (RCM)</a:t>
            </a:r>
          </a:p>
          <a:p>
            <a:pPr marL="0" indent="0">
              <a:buNone/>
            </a:pPr>
            <a:r>
              <a:rPr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Set C-Means (RSCM)</a:t>
            </a: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Hard </a:t>
            </a:r>
            <a:r>
              <a:rPr lang="en"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Co-Clustering induced by Multinomial Mixture models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(HCCMM)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CCMM (RCCMM)</a:t>
            </a:r>
          </a:p>
          <a:p>
            <a:pPr marL="0" indent="0">
              <a:buNone/>
            </a:pPr>
            <a:r>
              <a:rPr kumimoji="1" lang="ja-JP" altLang="en-US" sz="2400" dirty="0">
                <a:solidFill>
                  <a:srgbClr val="FF0000"/>
                </a:solidFill>
                <a:latin typeface="Arial" panose="020B0604020202020204" pitchFamily="34" charset="0"/>
                <a:ea typeface="Meiryo" panose="020B0604030504040204" pitchFamily="34" charset="-128"/>
                <a:cs typeface="Arial" panose="020B0604020202020204" pitchFamily="34" charset="0"/>
              </a:rPr>
              <a:t>　・</a:t>
            </a:r>
            <a:r>
              <a:rPr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Rough Set CCMM </a:t>
            </a:r>
            <a:r>
              <a:rPr lang="en" altLang="ja-JP" sz="2400" dirty="0">
                <a:solidFill>
                  <a:srgbClr val="FF0000"/>
                </a:solidFill>
                <a:latin typeface="Arial" panose="020B0604020202020204" pitchFamily="34" charset="0"/>
                <a:ea typeface="Meiryo" panose="020B0604030504040204" pitchFamily="34" charset="-128"/>
                <a:cs typeface="Arial" panose="020B0604020202020204" pitchFamily="34" charset="0"/>
              </a:rPr>
              <a:t>(RSCCMM)</a:t>
            </a:r>
            <a:endParaRPr kumimoji="1" lang="en-US" altLang="ja-JP" sz="2400" dirty="0">
              <a:solidFill>
                <a:srgbClr val="FF0000"/>
              </a:solidFill>
              <a:latin typeface="Arial" panose="020B0604020202020204" pitchFamily="34" charset="0"/>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3.</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 RSCCMM</a:t>
            </a:r>
            <a:r>
              <a:rPr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に基づく協調フィルタリング</a:t>
            </a:r>
            <a:r>
              <a:rPr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(RSCCMM-CF)</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4.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数値実験</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a:p>
            <a:pPr marL="0" indent="0">
              <a:buNone/>
            </a:pPr>
            <a:r>
              <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5. </a:t>
            </a:r>
            <a:r>
              <a:rPr kumimoji="1" lang="ja-JP" altLang="en-US"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rPr>
              <a:t>おわりに</a:t>
            </a:r>
            <a:endParaRPr kumimoji="1" lang="en-US" altLang="ja-JP" sz="2400" dirty="0">
              <a:solidFill>
                <a:schemeClr val="bg2">
                  <a:lumMod val="9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30ABAD40-6845-5849-A5FC-379E7D988D06}"/>
              </a:ext>
            </a:extLst>
          </p:cNvPr>
          <p:cNvSpPr>
            <a:spLocks noGrp="1"/>
          </p:cNvSpPr>
          <p:nvPr>
            <p:ph type="sldNum" sz="quarter" idx="12"/>
          </p:nvPr>
        </p:nvSpPr>
        <p:spPr/>
        <p:txBody>
          <a:bodyPr/>
          <a:lstStyle/>
          <a:p>
            <a:fld id="{B1CC71B8-9D45-104E-AE43-E463E67670BB}" type="slidenum">
              <a:rPr kumimoji="1" lang="ja-JP" altLang="en-US" sz="1600" smtClean="0">
                <a:latin typeface="Arial" panose="020B0604020202020204" pitchFamily="34" charset="0"/>
                <a:cs typeface="Arial" panose="020B0604020202020204" pitchFamily="34" charset="0"/>
              </a:rPr>
              <a:t>6</a:t>
            </a:fld>
            <a:endParaRPr kumimoji="1" lang="ja-JP" alt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63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6CD1651-9381-9C41-A066-B1A34C008C3E}"/>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8650" y="220717"/>
            <a:ext cx="10517274" cy="959690"/>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Hard C-Means (HCM) </a:t>
            </a:r>
            <a:r>
              <a:rPr lang="en-US" altLang="ja-JP" sz="2400" dirty="0">
                <a:solidFill>
                  <a:schemeClr val="bg1"/>
                </a:solidFill>
                <a:latin typeface="Arial" panose="020B0604020202020204" pitchFamily="34" charset="0"/>
                <a:cs typeface="Arial" panose="020B0604020202020204" pitchFamily="34" charset="0"/>
              </a:rPr>
              <a:t>[MacQueen, 1967]</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508651" y="1357107"/>
            <a:ext cx="11416108" cy="4824602"/>
          </a:xfrm>
        </p:spPr>
        <p:txBody>
          <a:bodyPr>
            <a:normAutofit/>
          </a:bodyPr>
          <a:lstStyle/>
          <a:p>
            <a:r>
              <a:rPr lang="ja-JP" altLang="en-US" sz="2400" dirty="0">
                <a:latin typeface="Meiryo" panose="020B0604030504040204" pitchFamily="34" charset="-128"/>
                <a:ea typeface="Meiryo" panose="020B0604030504040204" pitchFamily="34" charset="-128"/>
                <a:cs typeface="Arial" panose="020B0604020202020204" pitchFamily="34" charset="0"/>
              </a:rPr>
              <a:t>代表的な非階層的クラスタリング手法</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a:p>
            <a:r>
              <a:rPr lang="ja-JP" altLang="en-US" sz="2400" dirty="0">
                <a:latin typeface="Meiryo" panose="020B0604030504040204" pitchFamily="34" charset="-128"/>
                <a:ea typeface="Meiryo" panose="020B0604030504040204" pitchFamily="34" charset="-128"/>
                <a:cs typeface="Arial" panose="020B0604020202020204" pitchFamily="34" charset="0"/>
              </a:rPr>
              <a:t>各対象の各クラスターに対する帰属度</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メンバシップ</a:t>
            </a:r>
            <a:r>
              <a:rPr lang="en-US" altLang="ja-JP" sz="2400" dirty="0">
                <a:latin typeface="Meiryo" panose="020B0604030504040204" pitchFamily="34" charset="-128"/>
                <a:ea typeface="Meiryo" panose="020B0604030504040204" pitchFamily="34" charset="-128"/>
                <a:cs typeface="Arial" panose="020B0604020202020204" pitchFamily="34" charset="0"/>
              </a:rPr>
              <a:t>)</a:t>
            </a:r>
            <a:r>
              <a:rPr lang="ja-JP" altLang="en-US" sz="2400" dirty="0">
                <a:latin typeface="Meiryo" panose="020B0604030504040204" pitchFamily="34" charset="-128"/>
                <a:ea typeface="Meiryo" panose="020B0604030504040204" pitchFamily="34" charset="-128"/>
                <a:cs typeface="Arial" panose="020B0604020202020204" pitchFamily="34" charset="0"/>
              </a:rPr>
              <a:t>とクラスター中心の計算を</a:t>
            </a:r>
            <a:br>
              <a:rPr lang="en-US" altLang="ja-JP" sz="2400" dirty="0">
                <a:latin typeface="Meiryo" panose="020B0604030504040204" pitchFamily="34" charset="-128"/>
                <a:ea typeface="Meiryo" panose="020B0604030504040204" pitchFamily="34" charset="-128"/>
                <a:cs typeface="Arial" panose="020B0604020202020204" pitchFamily="34" charset="0"/>
              </a:rPr>
            </a:br>
            <a:r>
              <a:rPr lang="ja-JP" altLang="en-US" sz="2400" dirty="0">
                <a:latin typeface="Meiryo" panose="020B0604030504040204" pitchFamily="34" charset="-128"/>
                <a:ea typeface="Meiryo" panose="020B0604030504040204" pitchFamily="34" charset="-128"/>
                <a:cs typeface="Arial" panose="020B0604020202020204" pitchFamily="34" charset="0"/>
              </a:rPr>
              <a:t>交互に繰り返すことによってクラスター構造を抽出</a:t>
            </a:r>
            <a:endParaRPr lang="en-US" altLang="ja-JP"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05658" y="596399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テキスト ボックス 15">
            <a:extLst>
              <a:ext uri="{FF2B5EF4-FFF2-40B4-BE49-F238E27FC236}">
                <a16:creationId xmlns:a16="http://schemas.microsoft.com/office/drawing/2014/main" id="{9B3E63AC-A830-6B4B-BFBE-6F9D00F6D143}"/>
              </a:ext>
            </a:extLst>
          </p:cNvPr>
          <p:cNvSpPr txBox="1"/>
          <p:nvPr/>
        </p:nvSpPr>
        <p:spPr>
          <a:xfrm>
            <a:off x="1938690" y="5846823"/>
            <a:ext cx="8878467"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各対象は唯一のクラスターに排他的に帰属し，クラスターの</a:t>
            </a:r>
            <a:br>
              <a:rPr kumimoji="1" lang="en-US" altLang="ja-JP" sz="2400" dirty="0">
                <a:latin typeface="Meiryo" panose="020B0604030504040204" pitchFamily="34" charset="-128"/>
                <a:ea typeface="Meiryo" panose="020B0604030504040204" pitchFamily="34" charset="-128"/>
              </a:rPr>
            </a:br>
            <a:r>
              <a:rPr kumimoji="1" lang="ja-JP" altLang="en-US" sz="2400" dirty="0">
                <a:latin typeface="Meiryo" panose="020B0604030504040204" pitchFamily="34" charset="-128"/>
                <a:ea typeface="Meiryo" panose="020B0604030504040204" pitchFamily="34" charset="-128"/>
              </a:rPr>
              <a:t>オーバーラップを表現できないため</a:t>
            </a:r>
            <a:r>
              <a:rPr lang="ja-JP" altLang="en-US" sz="2400" dirty="0">
                <a:latin typeface="Meiryo" panose="020B0604030504040204" pitchFamily="34" charset="-128"/>
                <a:ea typeface="Meiryo" panose="020B0604030504040204" pitchFamily="34" charset="-128"/>
              </a:rPr>
              <a:t>，</a:t>
            </a:r>
            <a:r>
              <a:rPr kumimoji="1" lang="ja-JP" altLang="en-US" sz="2400" dirty="0">
                <a:latin typeface="Meiryo" panose="020B0604030504040204" pitchFamily="34" charset="-128"/>
                <a:ea typeface="Meiryo" panose="020B0604030504040204" pitchFamily="34" charset="-128"/>
              </a:rPr>
              <a:t>誤分類のリスク</a:t>
            </a:r>
            <a:r>
              <a:rPr lang="ja-JP" altLang="en-US" sz="2400">
                <a:latin typeface="Meiryo" panose="020B0604030504040204" pitchFamily="34" charset="-128"/>
                <a:ea typeface="Meiryo" panose="020B0604030504040204" pitchFamily="34" charset="-128"/>
              </a:rPr>
              <a:t>がある．</a:t>
            </a:r>
            <a:endParaRPr kumimoji="1" lang="ja-JP" altLang="en-US" sz="2400" dirty="0">
              <a:latin typeface="Meiryo" panose="020B0604030504040204" pitchFamily="34" charset="-128"/>
              <a:ea typeface="Meiryo" panose="020B0604030504040204" pitchFamily="34" charset="-128"/>
            </a:endParaRPr>
          </a:p>
        </p:txBody>
      </p:sp>
      <p:sp>
        <p:nvSpPr>
          <p:cNvPr id="30" name="スライド番号プレースホルダー 29">
            <a:extLst>
              <a:ext uri="{FF2B5EF4-FFF2-40B4-BE49-F238E27FC236}">
                <a16:creationId xmlns:a16="http://schemas.microsoft.com/office/drawing/2014/main" id="{E32DF063-1DBE-564B-9AF0-1BB75AB625FF}"/>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7</a:t>
            </a:fld>
            <a:endParaRPr kumimoji="1" lang="ja-JP" altLang="en-US" sz="160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56C9EFAD-3C7F-1EAF-9CD2-19C88995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418" y="2947819"/>
            <a:ext cx="5834574" cy="247434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5BEB904-4DFF-9C67-80E4-5D746450218A}"/>
              </a:ext>
            </a:extLst>
          </p:cNvPr>
          <p:cNvSpPr txBox="1"/>
          <p:nvPr/>
        </p:nvSpPr>
        <p:spPr>
          <a:xfrm>
            <a:off x="2437643" y="2887593"/>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873D9A9E-FBE6-EE56-D44C-D247B2D46A18}"/>
              </a:ext>
            </a:extLst>
          </p:cNvPr>
          <p:cNvSpPr txBox="1"/>
          <p:nvPr/>
        </p:nvSpPr>
        <p:spPr>
          <a:xfrm>
            <a:off x="8362883" y="5082283"/>
            <a:ext cx="1625766"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a:t>
            </a:r>
            <a:r>
              <a:rPr kumimoji="1" lang="en-US" altLang="ja-JP" sz="2000" dirty="0">
                <a:solidFill>
                  <a:srgbClr val="0070C0"/>
                </a:solidFill>
                <a:latin typeface="Meiryo" panose="020B0604030504040204" pitchFamily="34" charset="-128"/>
                <a:ea typeface="Meiryo" panose="020B0604030504040204" pitchFamily="34" charset="-128"/>
              </a:rPr>
              <a:t>2</a:t>
            </a:r>
            <a:endParaRPr kumimoji="1" lang="ja-JP" altLang="en-US" sz="2000">
              <a:solidFill>
                <a:srgbClr val="0070C0"/>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57048A2-F142-3083-6730-E1B1F45B7D7A}"/>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9" name="直線矢印コネクタ 8">
            <a:extLst>
              <a:ext uri="{FF2B5EF4-FFF2-40B4-BE49-F238E27FC236}">
                <a16:creationId xmlns:a16="http://schemas.microsoft.com/office/drawing/2014/main" id="{92A1EA86-0685-855A-28B9-39E12E6C3C62}"/>
              </a:ext>
            </a:extLst>
          </p:cNvPr>
          <p:cNvCxnSpPr>
            <a:cxnSpLocks/>
          </p:cNvCxnSpPr>
          <p:nvPr/>
        </p:nvCxnSpPr>
        <p:spPr>
          <a:xfrm flipH="1" flipV="1">
            <a:off x="6004777" y="4137881"/>
            <a:ext cx="194984" cy="1094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DAD07EF-A33C-4247-BE5A-3FD0704B5DBB}"/>
              </a:ext>
            </a:extLst>
          </p:cNvPr>
          <p:cNvCxnSpPr>
            <a:cxnSpLocks/>
          </p:cNvCxnSpPr>
          <p:nvPr/>
        </p:nvCxnSpPr>
        <p:spPr>
          <a:xfrm flipV="1">
            <a:off x="6199761" y="4280170"/>
            <a:ext cx="103762" cy="914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0CB5586-4B04-1B04-3AB0-05BDAEDF17FD}"/>
              </a:ext>
            </a:extLst>
          </p:cNvPr>
          <p:cNvSpPr txBox="1"/>
          <p:nvPr/>
        </p:nvSpPr>
        <p:spPr>
          <a:xfrm>
            <a:off x="5323521" y="5280276"/>
            <a:ext cx="1800493" cy="369332"/>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誤分類のリスク</a:t>
            </a:r>
          </a:p>
        </p:txBody>
      </p:sp>
    </p:spTree>
    <p:extLst>
      <p:ext uri="{BB962C8B-B14F-4D97-AF65-F5344CB8AC3E}">
        <p14:creationId xmlns:p14="http://schemas.microsoft.com/office/powerpoint/2010/main" val="402016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C-Means (RCM) </a:t>
            </a:r>
            <a:r>
              <a:rPr lang="en-US" altLang="ja-JP" sz="2400" dirty="0">
                <a:solidFill>
                  <a:schemeClr val="bg1"/>
                </a:solidFill>
                <a:latin typeface="Arial" panose="020B0604020202020204" pitchFamily="34" charset="0"/>
                <a:cs typeface="Arial" panose="020B0604020202020204" pitchFamily="34" charset="0"/>
              </a:rPr>
              <a:t>[</a:t>
            </a:r>
            <a:r>
              <a:rPr lang="en-US" altLang="ja-JP" sz="2400" dirty="0" err="1">
                <a:solidFill>
                  <a:schemeClr val="bg1"/>
                </a:solidFill>
                <a:latin typeface="Arial" panose="020B0604020202020204" pitchFamily="34" charset="0"/>
                <a:cs typeface="Arial" panose="020B0604020202020204" pitchFamily="34" charset="0"/>
              </a:rPr>
              <a:t>Lingras</a:t>
            </a:r>
            <a:r>
              <a:rPr lang="en-US" altLang="ja-JP" sz="2400" dirty="0">
                <a:solidFill>
                  <a:schemeClr val="bg1"/>
                </a:solidFill>
                <a:latin typeface="Arial" panose="020B0604020202020204" pitchFamily="34" charset="0"/>
                <a:cs typeface="Arial" panose="020B0604020202020204" pitchFamily="34" charset="0"/>
              </a:rPr>
              <a:t> and West, 2004]</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5" name="コンテンツ プレースホルダー 4">
            <a:extLst>
              <a:ext uri="{FF2B5EF4-FFF2-40B4-BE49-F238E27FC236}">
                <a16:creationId xmlns:a16="http://schemas.microsoft.com/office/drawing/2014/main" id="{DBD06225-AAED-BA47-A3BD-B6112608552E}"/>
              </a:ext>
            </a:extLst>
          </p:cNvPr>
          <p:cNvSpPr>
            <a:spLocks noGrp="1"/>
          </p:cNvSpPr>
          <p:nvPr>
            <p:ph idx="1"/>
          </p:nvPr>
        </p:nvSpPr>
        <p:spPr>
          <a:xfrm>
            <a:off x="398498" y="1517786"/>
            <a:ext cx="11166903" cy="830997"/>
          </a:xfrm>
        </p:spPr>
        <p:txBody>
          <a:bodyPr>
            <a:normAutofit/>
          </a:bodyPr>
          <a:lstStyle/>
          <a:p>
            <a:r>
              <a:rPr lang="en-US" altLang="ja-JP" sz="2400" dirty="0">
                <a:latin typeface="Meiryo" panose="020B0604030504040204" pitchFamily="34" charset="-128"/>
                <a:ea typeface="Meiryo" panose="020B0604030504040204" pitchFamily="34" charset="-128"/>
              </a:rPr>
              <a:t>HCM</a:t>
            </a:r>
            <a:r>
              <a:rPr lang="ja-JP" altLang="en-US" sz="2400" dirty="0">
                <a:latin typeface="Meiryo" panose="020B0604030504040204" pitchFamily="34" charset="-128"/>
                <a:ea typeface="Meiryo" panose="020B0604030504040204" pitchFamily="34" charset="-128"/>
              </a:rPr>
              <a:t>の最近隣割り当ての条件を緩和し，各対象を</a:t>
            </a:r>
            <a:r>
              <a:rPr lang="ja-JP" altLang="en-US" sz="2400" b="1" dirty="0">
                <a:latin typeface="Meiryo" panose="020B0604030504040204" pitchFamily="34" charset="-128"/>
                <a:ea typeface="Meiryo" panose="020B0604030504040204" pitchFamily="34" charset="-128"/>
              </a:rPr>
              <a:t>比較的近い複数</a:t>
            </a:r>
            <a:r>
              <a:rPr lang="ja-JP" altLang="en-US" sz="2400" b="1">
                <a:latin typeface="Meiryo" panose="020B0604030504040204" pitchFamily="34" charset="-128"/>
                <a:ea typeface="Meiryo" panose="020B0604030504040204" pitchFamily="34" charset="-128"/>
              </a:rPr>
              <a:t>のクラスターに</a:t>
            </a:r>
            <a:r>
              <a:rPr lang="ja-JP" altLang="en-US" sz="2400" b="1" dirty="0">
                <a:latin typeface="Meiryo" panose="020B0604030504040204" pitchFamily="34" charset="-128"/>
                <a:ea typeface="Meiryo" panose="020B0604030504040204" pitchFamily="34" charset="-128"/>
              </a:rPr>
              <a:t>帰属</a:t>
            </a:r>
            <a:r>
              <a:rPr lang="ja-JP" altLang="en-US" sz="2400" dirty="0">
                <a:latin typeface="Meiryo" panose="020B0604030504040204" pitchFamily="34" charset="-128"/>
                <a:ea typeface="Meiryo" panose="020B0604030504040204" pitchFamily="34" charset="-128"/>
              </a:rPr>
              <a:t>させることで帰属の不確実性</a:t>
            </a:r>
            <a:r>
              <a:rPr lang="ja-JP" altLang="en-US" sz="2400">
                <a:latin typeface="Meiryo" panose="020B0604030504040204" pitchFamily="34" charset="-128"/>
                <a:ea typeface="Meiryo" panose="020B0604030504040204" pitchFamily="34" charset="-128"/>
              </a:rPr>
              <a:t>を取り扱う．</a:t>
            </a:r>
            <a:endParaRPr lang="en-US" altLang="ja-JP" sz="2400" dirty="0">
              <a:latin typeface="Meiryo" panose="020B0604030504040204" pitchFamily="34" charset="-128"/>
              <a:ea typeface="Meiryo" panose="020B0604030504040204" pitchFamily="34" charset="-128"/>
            </a:endParaRPr>
          </a:p>
        </p:txBody>
      </p:sp>
      <p:sp>
        <p:nvSpPr>
          <p:cNvPr id="15" name="右矢印 14">
            <a:extLst>
              <a:ext uri="{FF2B5EF4-FFF2-40B4-BE49-F238E27FC236}">
                <a16:creationId xmlns:a16="http://schemas.microsoft.com/office/drawing/2014/main" id="{E385018D-131E-7047-9A61-9D7AD4D48E31}"/>
              </a:ext>
            </a:extLst>
          </p:cNvPr>
          <p:cNvSpPr/>
          <p:nvPr/>
        </p:nvSpPr>
        <p:spPr>
          <a:xfrm>
            <a:off x="1190059" y="6051544"/>
            <a:ext cx="674557" cy="59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D1E99A20-83FE-0F48-987B-303B75B27F5E}"/>
              </a:ext>
            </a:extLst>
          </p:cNvPr>
          <p:cNvSpPr txBox="1"/>
          <p:nvPr/>
        </p:nvSpPr>
        <p:spPr>
          <a:xfrm>
            <a:off x="2057205" y="5934373"/>
            <a:ext cx="8331936" cy="830997"/>
          </a:xfrm>
          <a:prstGeom prst="rect">
            <a:avLst/>
          </a:prstGeom>
          <a:noFill/>
        </p:spPr>
        <p:txBody>
          <a:bodyPr wrap="square" rtlCol="0">
            <a:spAutoFit/>
          </a:bodyPr>
          <a:lstStyle/>
          <a:p>
            <a:r>
              <a:rPr kumimoji="1" lang="ja-JP" altLang="en-US" sz="2400" dirty="0">
                <a:latin typeface="Meiryo" panose="020B0604030504040204" pitchFamily="34" charset="-128"/>
                <a:ea typeface="Meiryo" panose="020B0604030504040204" pitchFamily="34" charset="-128"/>
              </a:rPr>
              <a:t>一つの対象が複数のクラスターへ帰属することが可能で，</a:t>
            </a:r>
            <a:br>
              <a:rPr kumimoji="1" lang="en-US" altLang="ja-JP" sz="2400" dirty="0">
                <a:latin typeface="Meiryo" panose="020B0604030504040204" pitchFamily="34" charset="-128"/>
                <a:ea typeface="Meiryo" panose="020B0604030504040204" pitchFamily="34" charset="-128"/>
              </a:rPr>
            </a:br>
            <a:r>
              <a:rPr kumimoji="1" lang="ja-JP" altLang="en-US" sz="2400" b="1" dirty="0">
                <a:latin typeface="Meiryo" panose="020B0604030504040204" pitchFamily="34" charset="-128"/>
                <a:ea typeface="Meiryo" panose="020B0604030504040204" pitchFamily="34" charset="-128"/>
              </a:rPr>
              <a:t>クラスターのオーバーラップ構造</a:t>
            </a:r>
            <a:r>
              <a:rPr kumimoji="1" lang="ja-JP" altLang="en-US" sz="2400" dirty="0">
                <a:latin typeface="Meiryo" panose="020B0604030504040204" pitchFamily="34" charset="-128"/>
                <a:ea typeface="Meiryo" panose="020B0604030504040204" pitchFamily="34" charset="-128"/>
              </a:rPr>
              <a:t>を表現できる．</a:t>
            </a:r>
            <a:endParaRPr kumimoji="1" lang="ja-JP" altLang="en-U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8</a:t>
            </a:fld>
            <a:endParaRPr kumimoji="1" lang="ja-JP" altLang="en-US" sz="16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9FFB9886-A05F-7540-0C57-9FC09D5F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544" y="2751385"/>
            <a:ext cx="6264448" cy="278038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DCF8093-420F-B643-AA40-778E8F05C729}"/>
              </a:ext>
            </a:extLst>
          </p:cNvPr>
          <p:cNvSpPr txBox="1"/>
          <p:nvPr/>
        </p:nvSpPr>
        <p:spPr>
          <a:xfrm>
            <a:off x="2315187" y="2830757"/>
            <a:ext cx="1723549" cy="400110"/>
          </a:xfrm>
          <a:prstGeom prst="rect">
            <a:avLst/>
          </a:prstGeom>
          <a:noFill/>
        </p:spPr>
        <p:txBody>
          <a:bodyPr wrap="none" rtlCol="0">
            <a:spAutoFit/>
          </a:bodyPr>
          <a:lstStyle/>
          <a:p>
            <a:r>
              <a:rPr kumimoji="1" lang="ja-JP" altLang="en-US" sz="2000">
                <a:solidFill>
                  <a:srgbClr val="FF0000"/>
                </a:solidFill>
                <a:latin typeface="Meiryo" panose="020B0604030504040204" pitchFamily="34" charset="-128"/>
                <a:ea typeface="Meiryo" panose="020B0604030504040204" pitchFamily="34" charset="-128"/>
              </a:rPr>
              <a:t>クラスター１</a:t>
            </a:r>
          </a:p>
        </p:txBody>
      </p:sp>
      <p:sp>
        <p:nvSpPr>
          <p:cNvPr id="6" name="テキスト ボックス 5">
            <a:extLst>
              <a:ext uri="{FF2B5EF4-FFF2-40B4-BE49-F238E27FC236}">
                <a16:creationId xmlns:a16="http://schemas.microsoft.com/office/drawing/2014/main" id="{9D06CAF3-B9A2-CC71-D14A-6878458645C8}"/>
              </a:ext>
            </a:extLst>
          </p:cNvPr>
          <p:cNvSpPr txBox="1"/>
          <p:nvPr/>
        </p:nvSpPr>
        <p:spPr>
          <a:xfrm>
            <a:off x="8398136" y="5202935"/>
            <a:ext cx="1723549" cy="400110"/>
          </a:xfrm>
          <a:prstGeom prst="rect">
            <a:avLst/>
          </a:prstGeom>
          <a:noFill/>
        </p:spPr>
        <p:txBody>
          <a:bodyPr wrap="none" rtlCol="0">
            <a:spAutoFit/>
          </a:bodyPr>
          <a:lstStyle/>
          <a:p>
            <a:r>
              <a:rPr kumimoji="1" lang="ja-JP" altLang="en-US" sz="2000">
                <a:solidFill>
                  <a:srgbClr val="0070C0"/>
                </a:solidFill>
                <a:latin typeface="Meiryo" panose="020B0604030504040204" pitchFamily="34" charset="-128"/>
                <a:ea typeface="Meiryo" panose="020B0604030504040204" pitchFamily="34" charset="-128"/>
              </a:rPr>
              <a:t>クラスター２</a:t>
            </a:r>
          </a:p>
        </p:txBody>
      </p:sp>
      <p:sp>
        <p:nvSpPr>
          <p:cNvPr id="8" name="正方形/長方形 7">
            <a:extLst>
              <a:ext uri="{FF2B5EF4-FFF2-40B4-BE49-F238E27FC236}">
                <a16:creationId xmlns:a16="http://schemas.microsoft.com/office/drawing/2014/main" id="{E3BB7A5E-ABF6-6E9E-4CDF-F5E698E2C20D}"/>
              </a:ext>
            </a:extLst>
          </p:cNvPr>
          <p:cNvSpPr/>
          <p:nvPr/>
        </p:nvSpPr>
        <p:spPr>
          <a:xfrm>
            <a:off x="2243221" y="2613580"/>
            <a:ext cx="7961094" cy="30771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72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図形&#10;&#10;中程度の精度で自動的に生成された説明">
            <a:extLst>
              <a:ext uri="{FF2B5EF4-FFF2-40B4-BE49-F238E27FC236}">
                <a16:creationId xmlns:a16="http://schemas.microsoft.com/office/drawing/2014/main" id="{BAD0F8E8-2FFB-8CC2-C6C6-AB79447FF20B}"/>
              </a:ext>
            </a:extLst>
          </p:cNvPr>
          <p:cNvPicPr>
            <a:picLocks noChangeAspect="1"/>
          </p:cNvPicPr>
          <p:nvPr/>
        </p:nvPicPr>
        <p:blipFill>
          <a:blip r:embed="rId3"/>
          <a:stretch>
            <a:fillRect/>
          </a:stretch>
        </p:blipFill>
        <p:spPr>
          <a:xfrm>
            <a:off x="650113" y="4448425"/>
            <a:ext cx="4120193" cy="2060097"/>
          </a:xfrm>
          <a:prstGeom prst="rect">
            <a:avLst/>
          </a:prstGeom>
        </p:spPr>
      </p:pic>
      <p:pic>
        <p:nvPicPr>
          <p:cNvPr id="22" name="図 21" descr="散布図 が含まれている画像&#10;&#10;自動的に生成された説明">
            <a:extLst>
              <a:ext uri="{FF2B5EF4-FFF2-40B4-BE49-F238E27FC236}">
                <a16:creationId xmlns:a16="http://schemas.microsoft.com/office/drawing/2014/main" id="{89F61A0C-EE6B-4FC8-81B2-699FA931EB83}"/>
              </a:ext>
            </a:extLst>
          </p:cNvPr>
          <p:cNvPicPr>
            <a:picLocks noChangeAspect="1"/>
          </p:cNvPicPr>
          <p:nvPr/>
        </p:nvPicPr>
        <p:blipFill>
          <a:blip r:embed="rId4"/>
          <a:stretch>
            <a:fillRect/>
          </a:stretch>
        </p:blipFill>
        <p:spPr>
          <a:xfrm>
            <a:off x="7047517" y="2264568"/>
            <a:ext cx="3502262" cy="1654612"/>
          </a:xfrm>
          <a:prstGeom prst="rect">
            <a:avLst/>
          </a:prstGeom>
        </p:spPr>
      </p:pic>
      <p:pic>
        <p:nvPicPr>
          <p:cNvPr id="18" name="図 17" descr="動物, 鳥, オウム が含まれている画像&#10;&#10;自動的に生成された説明">
            <a:extLst>
              <a:ext uri="{FF2B5EF4-FFF2-40B4-BE49-F238E27FC236}">
                <a16:creationId xmlns:a16="http://schemas.microsoft.com/office/drawing/2014/main" id="{AB5D5F9C-9CAF-1C12-BA98-961E78D169B5}"/>
              </a:ext>
            </a:extLst>
          </p:cNvPr>
          <p:cNvPicPr>
            <a:picLocks noChangeAspect="1"/>
          </p:cNvPicPr>
          <p:nvPr/>
        </p:nvPicPr>
        <p:blipFill>
          <a:blip r:embed="rId5"/>
          <a:stretch>
            <a:fillRect/>
          </a:stretch>
        </p:blipFill>
        <p:spPr>
          <a:xfrm>
            <a:off x="959094" y="2211839"/>
            <a:ext cx="3502233" cy="1751117"/>
          </a:xfrm>
          <a:prstGeom prst="rect">
            <a:avLst/>
          </a:prstGeom>
        </p:spPr>
      </p:pic>
      <p:sp>
        <p:nvSpPr>
          <p:cNvPr id="32" name="正方形/長方形 31">
            <a:extLst>
              <a:ext uri="{FF2B5EF4-FFF2-40B4-BE49-F238E27FC236}">
                <a16:creationId xmlns:a16="http://schemas.microsoft.com/office/drawing/2014/main" id="{62E4DE6B-0563-0740-9644-793473A95825}"/>
              </a:ext>
            </a:extLst>
          </p:cNvPr>
          <p:cNvSpPr/>
          <p:nvPr/>
        </p:nvSpPr>
        <p:spPr>
          <a:xfrm>
            <a:off x="-1" y="0"/>
            <a:ext cx="12192001" cy="1180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 name="タイトル 1">
            <a:extLst>
              <a:ext uri="{FF2B5EF4-FFF2-40B4-BE49-F238E27FC236}">
                <a16:creationId xmlns:a16="http://schemas.microsoft.com/office/drawing/2014/main" id="{A194B0C7-E97B-FD4B-889D-26380890436E}"/>
              </a:ext>
            </a:extLst>
          </p:cNvPr>
          <p:cNvSpPr>
            <a:spLocks noGrp="1"/>
          </p:cNvSpPr>
          <p:nvPr>
            <p:ph type="title"/>
          </p:nvPr>
        </p:nvSpPr>
        <p:spPr>
          <a:xfrm>
            <a:off x="506033" y="283779"/>
            <a:ext cx="10517274" cy="896628"/>
          </a:xfrm>
        </p:spPr>
        <p:txBody>
          <a:bodyPr>
            <a:normAutofit/>
          </a:bodyPr>
          <a:lstStyle/>
          <a:p>
            <a:r>
              <a:rPr lang="en-US" altLang="ja-JP" sz="4000" dirty="0">
                <a:solidFill>
                  <a:schemeClr val="bg1"/>
                </a:solidFill>
                <a:latin typeface="Arial" panose="020B0604020202020204" pitchFamily="34" charset="0"/>
                <a:cs typeface="Arial" panose="020B0604020202020204" pitchFamily="34" charset="0"/>
              </a:rPr>
              <a:t>Rough Set C-Means (RSCM) </a:t>
            </a:r>
            <a:r>
              <a:rPr lang="en-US" altLang="ja-JP" sz="2400" dirty="0">
                <a:solidFill>
                  <a:schemeClr val="bg1"/>
                </a:solidFill>
                <a:latin typeface="Arial" panose="020B0604020202020204" pitchFamily="34" charset="0"/>
                <a:cs typeface="Arial" panose="020B0604020202020204" pitchFamily="34" charset="0"/>
              </a:rPr>
              <a:t>[</a:t>
            </a:r>
            <a:r>
              <a:rPr lang="en" altLang="ja-JP" sz="2400" dirty="0" err="1">
                <a:solidFill>
                  <a:schemeClr val="bg1"/>
                </a:solidFill>
                <a:latin typeface="Arial" panose="020B0604020202020204" pitchFamily="34" charset="0"/>
                <a:cs typeface="Arial" panose="020B0604020202020204" pitchFamily="34" charset="0"/>
              </a:rPr>
              <a:t>Ubukata</a:t>
            </a:r>
            <a:r>
              <a:rPr lang="en" altLang="ja-JP" sz="2400" dirty="0">
                <a:solidFill>
                  <a:schemeClr val="bg1"/>
                </a:solidFill>
                <a:latin typeface="Arial" panose="020B0604020202020204" pitchFamily="34" charset="0"/>
                <a:cs typeface="Arial" panose="020B0604020202020204" pitchFamily="34" charset="0"/>
              </a:rPr>
              <a:t> et al, 2018</a:t>
            </a:r>
            <a:r>
              <a:rPr lang="en-US" altLang="ja-JP" sz="2400" dirty="0">
                <a:solidFill>
                  <a:schemeClr val="bg1"/>
                </a:solidFill>
                <a:latin typeface="Arial" panose="020B0604020202020204" pitchFamily="34" charset="0"/>
                <a:cs typeface="Arial" panose="020B0604020202020204" pitchFamily="34" charset="0"/>
              </a:rPr>
              <a:t>]</a:t>
            </a:r>
            <a:endParaRPr kumimoji="1" lang="ja-JP" altLang="en-US" sz="2400">
              <a:solidFill>
                <a:schemeClr val="bg1"/>
              </a:solidFill>
              <a:latin typeface="Arial" panose="020B0604020202020204" pitchFamily="34" charset="0"/>
              <a:cs typeface="Arial" panose="020B0604020202020204" pitchFamily="34" charset="0"/>
            </a:endParaRPr>
          </a:p>
        </p:txBody>
      </p:sp>
      <p:sp>
        <p:nvSpPr>
          <p:cNvPr id="12" name="スライド番号プレースホルダー 11">
            <a:extLst>
              <a:ext uri="{FF2B5EF4-FFF2-40B4-BE49-F238E27FC236}">
                <a16:creationId xmlns:a16="http://schemas.microsoft.com/office/drawing/2014/main" id="{C4F85190-5CDE-5347-A2AB-97113C6E1042}"/>
              </a:ext>
            </a:extLst>
          </p:cNvPr>
          <p:cNvSpPr>
            <a:spLocks noGrp="1"/>
          </p:cNvSpPr>
          <p:nvPr>
            <p:ph type="sldNum" sz="quarter" idx="12"/>
          </p:nvPr>
        </p:nvSpPr>
        <p:spPr/>
        <p:txBody>
          <a:bodyPr/>
          <a:lstStyle/>
          <a:p>
            <a:fld id="{78AECBA7-237D-9E43-83D3-4A5C497A0C00}" type="slidenum">
              <a:rPr kumimoji="1" lang="ja-JP" altLang="en-US" sz="1600" smtClean="0">
                <a:latin typeface="Arial" panose="020B0604020202020204" pitchFamily="34" charset="0"/>
                <a:cs typeface="Arial" panose="020B0604020202020204" pitchFamily="34" charset="0"/>
              </a:rPr>
              <a:t>9</a:t>
            </a:fld>
            <a:endParaRPr kumimoji="1" lang="ja-JP" altLang="en-US" sz="1600">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B2070789-2712-2E40-9CA6-CB92DB1B1B80}"/>
              </a:ext>
            </a:extLst>
          </p:cNvPr>
          <p:cNvSpPr/>
          <p:nvPr/>
        </p:nvSpPr>
        <p:spPr>
          <a:xfrm>
            <a:off x="959095" y="2157734"/>
            <a:ext cx="3502233"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5E572421-973F-A25D-4074-EE11C74F7C7A}"/>
              </a:ext>
            </a:extLst>
          </p:cNvPr>
          <p:cNvSpPr/>
          <p:nvPr/>
        </p:nvSpPr>
        <p:spPr>
          <a:xfrm>
            <a:off x="6857156" y="2157734"/>
            <a:ext cx="3882984" cy="188038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 name="正方形/長方形 22">
            <a:extLst>
              <a:ext uri="{FF2B5EF4-FFF2-40B4-BE49-F238E27FC236}">
                <a16:creationId xmlns:a16="http://schemas.microsoft.com/office/drawing/2014/main" id="{493C7D07-F8F0-503E-38BF-12D768923D38}"/>
              </a:ext>
            </a:extLst>
          </p:cNvPr>
          <p:cNvSpPr/>
          <p:nvPr/>
        </p:nvSpPr>
        <p:spPr>
          <a:xfrm>
            <a:off x="961436" y="4274602"/>
            <a:ext cx="3615296" cy="2374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A02BB6EF-DE4A-823D-0F4B-4BC3C98AD60A}"/>
              </a:ext>
            </a:extLst>
          </p:cNvPr>
          <p:cNvSpPr/>
          <p:nvPr/>
        </p:nvSpPr>
        <p:spPr>
          <a:xfrm>
            <a:off x="6857156" y="4274602"/>
            <a:ext cx="4120193" cy="23749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BBCEB3CF-AAE9-A673-B446-9D5388803E5B}"/>
              </a:ext>
            </a:extLst>
          </p:cNvPr>
          <p:cNvSpPr txBox="1"/>
          <p:nvPr/>
        </p:nvSpPr>
        <p:spPr>
          <a:xfrm>
            <a:off x="406202" y="1277298"/>
            <a:ext cx="10961156"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latin typeface="Meiryo" panose="020B0604030504040204" pitchFamily="34" charset="-128"/>
                <a:ea typeface="Meiryo" panose="020B0604030504040204" pitchFamily="34" charset="-128"/>
              </a:rPr>
              <a:t>ラフ集合理論に基づき対象空間を粒状化し，粒単位でクラスターへの帰属を判定する</a:t>
            </a:r>
            <a:r>
              <a:rPr lang="ja-JP" altLang="en-US" sz="2400" dirty="0">
                <a:latin typeface="Meiryo" panose="020B0604030504040204" pitchFamily="34" charset="-128"/>
                <a:ea typeface="Meiryo" panose="020B0604030504040204" pitchFamily="34" charset="-128"/>
              </a:rPr>
              <a:t>ことで帰属の不確実性を取り扱う．</a:t>
            </a:r>
            <a:endParaRPr lang="en-US" altLang="ja-JP" sz="2400" dirty="0">
              <a:latin typeface="Meiryo" panose="020B0604030504040204" pitchFamily="34" charset="-128"/>
              <a:ea typeface="Meiryo" panose="020B0604030504040204" pitchFamily="34" charset="-128"/>
            </a:endParaRPr>
          </a:p>
        </p:txBody>
      </p:sp>
      <p:sp>
        <p:nvSpPr>
          <p:cNvPr id="30" name="右矢印 29">
            <a:extLst>
              <a:ext uri="{FF2B5EF4-FFF2-40B4-BE49-F238E27FC236}">
                <a16:creationId xmlns:a16="http://schemas.microsoft.com/office/drawing/2014/main" id="{A14C30DC-D7EC-956D-7C95-9A068970AA51}"/>
              </a:ext>
            </a:extLst>
          </p:cNvPr>
          <p:cNvSpPr/>
          <p:nvPr/>
        </p:nvSpPr>
        <p:spPr>
          <a:xfrm>
            <a:off x="4839667" y="2922909"/>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1" name="右矢印 30">
            <a:extLst>
              <a:ext uri="{FF2B5EF4-FFF2-40B4-BE49-F238E27FC236}">
                <a16:creationId xmlns:a16="http://schemas.microsoft.com/office/drawing/2014/main" id="{D707BEE7-780C-27CC-B03E-56AABD500E81}"/>
              </a:ext>
            </a:extLst>
          </p:cNvPr>
          <p:cNvSpPr/>
          <p:nvPr/>
        </p:nvSpPr>
        <p:spPr>
          <a:xfrm>
            <a:off x="4839667" y="5232933"/>
            <a:ext cx="1645476" cy="636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テキスト ボックス 32">
            <a:extLst>
              <a:ext uri="{FF2B5EF4-FFF2-40B4-BE49-F238E27FC236}">
                <a16:creationId xmlns:a16="http://schemas.microsoft.com/office/drawing/2014/main" id="{E0A4DC0B-DB31-6834-5219-09C3439A548A}"/>
              </a:ext>
            </a:extLst>
          </p:cNvPr>
          <p:cNvSpPr txBox="1"/>
          <p:nvPr/>
        </p:nvSpPr>
        <p:spPr>
          <a:xfrm>
            <a:off x="4540986" y="2533122"/>
            <a:ext cx="2236510" cy="400110"/>
          </a:xfrm>
          <a:prstGeom prst="rect">
            <a:avLst/>
          </a:prstGeom>
          <a:noFill/>
        </p:spPr>
        <p:txBody>
          <a:bodyPr wrap="none" rtlCol="0">
            <a:spAutoFit/>
          </a:bodyPr>
          <a:lstStyle/>
          <a:p>
            <a:r>
              <a:rPr kumimoji="1" lang="ja-JP" altLang="en-US" sz="2000" b="1" dirty="0">
                <a:latin typeface="Meiryo" panose="020B0604030504040204" pitchFamily="34" charset="-128"/>
                <a:ea typeface="Meiryo" panose="020B0604030504040204" pitchFamily="34" charset="-128"/>
              </a:rPr>
              <a:t>対象空間の粒状化</a:t>
            </a:r>
          </a:p>
        </p:txBody>
      </p:sp>
      <p:sp>
        <p:nvSpPr>
          <p:cNvPr id="34" name="テキスト ボックス 33">
            <a:extLst>
              <a:ext uri="{FF2B5EF4-FFF2-40B4-BE49-F238E27FC236}">
                <a16:creationId xmlns:a16="http://schemas.microsoft.com/office/drawing/2014/main" id="{2DA1C80E-A16F-0D11-AC08-F25D5A6A10A3}"/>
              </a:ext>
            </a:extLst>
          </p:cNvPr>
          <p:cNvSpPr txBox="1"/>
          <p:nvPr/>
        </p:nvSpPr>
        <p:spPr>
          <a:xfrm>
            <a:off x="4609783" y="4632079"/>
            <a:ext cx="2333790" cy="646331"/>
          </a:xfrm>
          <a:prstGeom prst="rect">
            <a:avLst/>
          </a:prstGeom>
          <a:noFill/>
        </p:spPr>
        <p:txBody>
          <a:bodyPr wrap="square" rtlCol="0">
            <a:spAutoFit/>
          </a:bodyPr>
          <a:lstStyle/>
          <a:p>
            <a:r>
              <a:rPr kumimoji="1" lang="ja-JP" altLang="en-US" sz="1800" b="1" dirty="0">
                <a:latin typeface="Meiryo" panose="020B0604030504040204" pitchFamily="34" charset="-128"/>
                <a:ea typeface="Meiryo" panose="020B0604030504040204" pitchFamily="34" charset="-128"/>
              </a:rPr>
              <a:t>粒単位でクラスターへの帰属を判定</a:t>
            </a:r>
          </a:p>
        </p:txBody>
      </p:sp>
      <p:pic>
        <p:nvPicPr>
          <p:cNvPr id="1026" name="Picture 2">
            <a:extLst>
              <a:ext uri="{FF2B5EF4-FFF2-40B4-BE49-F238E27FC236}">
                <a16:creationId xmlns:a16="http://schemas.microsoft.com/office/drawing/2014/main" id="{15EC487D-A4CC-B5BE-A181-EE0B613C1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496" y="4319082"/>
            <a:ext cx="431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84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15877</TotalTime>
  <Words>3696</Words>
  <Application>Microsoft Macintosh PowerPoint</Application>
  <PresentationFormat>ワイド画面</PresentationFormat>
  <Paragraphs>984</Paragraphs>
  <Slides>34</Slides>
  <Notes>33</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34</vt:i4>
      </vt:variant>
    </vt:vector>
  </HeadingPairs>
  <TitlesOfParts>
    <vt:vector size="42" baseType="lpstr">
      <vt:lpstr>HaranoAjiMincho-Regular-Identity-H</vt:lpstr>
      <vt:lpstr>Meiryo</vt:lpstr>
      <vt:lpstr>游ゴシック</vt:lpstr>
      <vt:lpstr>游ゴシック Light</vt:lpstr>
      <vt:lpstr>Arial</vt:lpstr>
      <vt:lpstr>Cambria Math</vt:lpstr>
      <vt:lpstr>Wingdings</vt:lpstr>
      <vt:lpstr>Office テーマ</vt:lpstr>
      <vt:lpstr>粒状性を考慮したラフ集合ベースの 混合多項分布型共クラスタリングに基づく 協調フィルタリング </vt:lpstr>
      <vt:lpstr>構成</vt:lpstr>
      <vt:lpstr>構成</vt:lpstr>
      <vt:lpstr>はじめに</vt:lpstr>
      <vt:lpstr>はじめに</vt:lpstr>
      <vt:lpstr>構成</vt:lpstr>
      <vt:lpstr>Hard C-Means (HCM) [MacQueen, 1967]</vt:lpstr>
      <vt:lpstr>Rough C-Means (RCM) [Lingras and West, 2004]</vt:lpstr>
      <vt:lpstr>Rough Set C-Means (RSCM) [Ubukata et al, 2018]</vt:lpstr>
      <vt:lpstr>Hard Co-Clustering induced by Multinomial Mixture models (HCCMM) [Ubukata et al, 2020]</vt:lpstr>
      <vt:lpstr>共クラスタリングにおける各メンバシップ</vt:lpstr>
      <vt:lpstr>PowerPoint プレゼンテーション</vt:lpstr>
      <vt:lpstr>PowerPoint プレゼンテーション</vt:lpstr>
      <vt:lpstr>PowerPoint プレゼンテーション</vt:lpstr>
      <vt:lpstr>構成</vt:lpstr>
      <vt:lpstr>提案法:  RSCCMMに基づく協調フィルタリング(RSCCMM-CF)</vt:lpstr>
      <vt:lpstr>提案法: 負の交差エントロピーに基づく二項関係</vt:lpstr>
      <vt:lpstr>提案法:負の交差エントロピーに基づく二項関係</vt:lpstr>
      <vt:lpstr>提案法: RSCCMM-CFのアルゴリズム</vt:lpstr>
      <vt:lpstr>構成</vt:lpstr>
      <vt:lpstr>評価指標: ROC-AUC</vt:lpstr>
      <vt:lpstr>NEEDS-SCAN/PANEL データセット</vt:lpstr>
      <vt:lpstr>結果: RSCCMM-CF vs RCCMM-CF, HCCMM-CF (NEEDS-SCAN/PANEL)</vt:lpstr>
      <vt:lpstr>MovieLens-100k（ML） データセット</vt:lpstr>
      <vt:lpstr>結果: RSCCMM-CF vs RCCMM-CF, HCCMM-CF (ニ値化を行ったMovieLens-100k)</vt:lpstr>
      <vt:lpstr>結果: RSCCMM-CF vs HCCMM-CF (ニ値化を行わないMovieLens-100k)</vt:lpstr>
      <vt:lpstr>おわりに</vt:lpstr>
      <vt:lpstr>結果: MovieLens-100kデータの前処理による違い</vt:lpstr>
      <vt:lpstr>各データの視覚化</vt:lpstr>
      <vt:lpstr>論文抜粋（負の交差エントロピー）</vt:lpstr>
      <vt:lpstr>論文抜粋（RSCCMM）</vt:lpstr>
      <vt:lpstr>論文抜粋（FCCMM、HCCMM）</vt:lpstr>
      <vt:lpstr>結果: パラメータによる推薦性能の変化 (NEEDS-SCAN/PANEL Dataset)</vt:lpstr>
      <vt:lpstr>結果: パラメータによる推薦性能の変化 (MovieLens-100k)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粒状性を考慮したラフ集合ベースの混合多項分布型 共クラスタリングに基づく協調フィルタリング </dc:title>
  <dc:creator>毛利　憲竜</dc:creator>
  <cp:lastModifiedBy>毛利　憲竜</cp:lastModifiedBy>
  <cp:revision>157</cp:revision>
  <dcterms:created xsi:type="dcterms:W3CDTF">2023-07-16T00:36:55Z</dcterms:created>
  <dcterms:modified xsi:type="dcterms:W3CDTF">2024-01-28T10:05:01Z</dcterms:modified>
</cp:coreProperties>
</file>